
<file path=[Content_Types].xml><?xml version="1.0" encoding="utf-8"?>
<Types xmlns="http://schemas.openxmlformats.org/package/2006/content-types">
  <Default Extension="docx" ContentType="application/vnd.openxmlformats-officedocument.wordprocessingml.document"/>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9" r:id="rId1"/>
  </p:sldMasterIdLst>
  <p:notesMasterIdLst>
    <p:notesMasterId r:id="rId34"/>
  </p:notesMasterIdLst>
  <p:sldIdLst>
    <p:sldId id="290" r:id="rId2"/>
    <p:sldId id="265" r:id="rId3"/>
    <p:sldId id="257" r:id="rId4"/>
    <p:sldId id="259" r:id="rId5"/>
    <p:sldId id="266" r:id="rId6"/>
    <p:sldId id="267" r:id="rId7"/>
    <p:sldId id="268" r:id="rId8"/>
    <p:sldId id="260" r:id="rId9"/>
    <p:sldId id="269" r:id="rId10"/>
    <p:sldId id="270"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61" r:id="rId31"/>
    <p:sldId id="291" r:id="rId32"/>
    <p:sldId id="264"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autoAdjust="0"/>
  </p:normalViewPr>
  <p:slideViewPr>
    <p:cSldViewPr snapToGrid="0">
      <p:cViewPr varScale="1">
        <p:scale>
          <a:sx n="90" d="100"/>
          <a:sy n="90" d="100"/>
        </p:scale>
        <p:origin x="355" y="6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72" d="100"/>
          <a:sy n="72" d="100"/>
        </p:scale>
        <p:origin x="3010" y="7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docx>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BEB8ED-2FE9-4845-9D2A-B43FED3BD017}" type="datetimeFigureOut">
              <a:rPr lang="en-IN" smtClean="0"/>
              <a:t>27-06-2025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B12ECE-A80F-4648-B91A-EEA2852FD45D}" type="slidenum">
              <a:rPr lang="en-IN" smtClean="0"/>
              <a:t>‹#›</a:t>
            </a:fld>
            <a:endParaRPr lang="en-IN"/>
          </a:p>
        </p:txBody>
      </p:sp>
    </p:spTree>
    <p:extLst>
      <p:ext uri="{BB962C8B-B14F-4D97-AF65-F5344CB8AC3E}">
        <p14:creationId xmlns:p14="http://schemas.microsoft.com/office/powerpoint/2010/main" val="3205687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3AB12ECE-A80F-4648-B91A-EEA2852FD45D}" type="slidenum">
              <a:rPr lang="en-IN" smtClean="0"/>
              <a:t>3</a:t>
            </a:fld>
            <a:endParaRPr lang="en-IN"/>
          </a:p>
        </p:txBody>
      </p:sp>
    </p:spTree>
    <p:extLst>
      <p:ext uri="{BB962C8B-B14F-4D97-AF65-F5344CB8AC3E}">
        <p14:creationId xmlns:p14="http://schemas.microsoft.com/office/powerpoint/2010/main" val="40128103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C60A4E-E9EF-415D-B328-5BE72A4F5B6D}" type="datetimeFigureOut">
              <a:rPr lang="en-IN" smtClean="0"/>
              <a:t>27-06-2025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2689840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C60A4E-E9EF-415D-B328-5BE72A4F5B6D}" type="datetimeFigureOut">
              <a:rPr lang="en-IN" smtClean="0"/>
              <a:t>27-06-2025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1094294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C60A4E-E9EF-415D-B328-5BE72A4F5B6D}" type="datetimeFigureOut">
              <a:rPr lang="en-IN" smtClean="0"/>
              <a:t>27-06-2025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68A0D-AFDA-4F5C-ADFB-89C2602344CC}"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4773848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C60A4E-E9EF-415D-B328-5BE72A4F5B6D}" type="datetimeFigureOut">
              <a:rPr lang="en-IN" smtClean="0"/>
              <a:t>27-06-2025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19900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C60A4E-E9EF-415D-B328-5BE72A4F5B6D}" type="datetimeFigureOut">
              <a:rPr lang="en-IN" smtClean="0"/>
              <a:t>27-06-2025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68A0D-AFDA-4F5C-ADFB-89C2602344CC}"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1667230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C60A4E-E9EF-415D-B328-5BE72A4F5B6D}" type="datetimeFigureOut">
              <a:rPr lang="en-IN" smtClean="0"/>
              <a:t>27-06-2025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3600695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60A4E-E9EF-415D-B328-5BE72A4F5B6D}" type="datetimeFigureOut">
              <a:rPr lang="en-IN" smtClean="0"/>
              <a:t>27-06-2025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32086998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60A4E-E9EF-415D-B328-5BE72A4F5B6D}" type="datetimeFigureOut">
              <a:rPr lang="en-IN" smtClean="0"/>
              <a:t>27-06-2025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844280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60A4E-E9EF-415D-B328-5BE72A4F5B6D}" type="datetimeFigureOut">
              <a:rPr lang="en-IN" smtClean="0"/>
              <a:t>27-06-2025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25233746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C60A4E-E9EF-415D-B328-5BE72A4F5B6D}" type="datetimeFigureOut">
              <a:rPr lang="en-IN" smtClean="0"/>
              <a:t>27-06-2025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1044062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C60A4E-E9EF-415D-B328-5BE72A4F5B6D}" type="datetimeFigureOut">
              <a:rPr lang="en-IN" smtClean="0"/>
              <a:t>27-06-2025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19600149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C60A4E-E9EF-415D-B328-5BE72A4F5B6D}" type="datetimeFigureOut">
              <a:rPr lang="en-IN" smtClean="0"/>
              <a:t>27-06-2025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3269082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C60A4E-E9EF-415D-B328-5BE72A4F5B6D}" type="datetimeFigureOut">
              <a:rPr lang="en-IN" smtClean="0"/>
              <a:t>27-06-2025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2237050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C60A4E-E9EF-415D-B328-5BE72A4F5B6D}" type="datetimeFigureOut">
              <a:rPr lang="en-IN" smtClean="0"/>
              <a:t>27-06-2025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37052178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C60A4E-E9EF-415D-B328-5BE72A4F5B6D}" type="datetimeFigureOut">
              <a:rPr lang="en-IN" smtClean="0"/>
              <a:t>27-06-2025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1558218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C60A4E-E9EF-415D-B328-5BE72A4F5B6D}" type="datetimeFigureOut">
              <a:rPr lang="en-IN" smtClean="0"/>
              <a:t>27-06-2025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3F68A0D-AFDA-4F5C-ADFB-89C2602344CC}" type="slidenum">
              <a:rPr lang="en-IN" smtClean="0"/>
              <a:t>‹#›</a:t>
            </a:fld>
            <a:endParaRPr lang="en-IN"/>
          </a:p>
        </p:txBody>
      </p:sp>
    </p:spTree>
    <p:extLst>
      <p:ext uri="{BB962C8B-B14F-4D97-AF65-F5344CB8AC3E}">
        <p14:creationId xmlns:p14="http://schemas.microsoft.com/office/powerpoint/2010/main" val="2566298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8C60A4E-E9EF-415D-B328-5BE72A4F5B6D}" type="datetimeFigureOut">
              <a:rPr lang="en-IN" smtClean="0"/>
              <a:t>27-06-2025</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3F68A0D-AFDA-4F5C-ADFB-89C2602344CC}" type="slidenum">
              <a:rPr lang="en-IN" smtClean="0"/>
              <a:t>‹#›</a:t>
            </a:fld>
            <a:endParaRPr lang="en-IN"/>
          </a:p>
        </p:txBody>
      </p:sp>
    </p:spTree>
    <p:extLst>
      <p:ext uri="{BB962C8B-B14F-4D97-AF65-F5344CB8AC3E}">
        <p14:creationId xmlns:p14="http://schemas.microsoft.com/office/powerpoint/2010/main" val="1784879012"/>
      </p:ext>
    </p:extLst>
  </p:cSld>
  <p:clrMap bg1="lt1" tx1="dk1" bg2="lt2" tx2="dk2" accent1="accent1" accent2="accent2" accent3="accent3" accent4="accent4" accent5="accent5" accent6="accent6" hlink="hlink" folHlink="folHlink"/>
  <p:sldLayoutIdLst>
    <p:sldLayoutId id="2147483890" r:id="rId1"/>
    <p:sldLayoutId id="2147483891" r:id="rId2"/>
    <p:sldLayoutId id="2147483892" r:id="rId3"/>
    <p:sldLayoutId id="2147483893" r:id="rId4"/>
    <p:sldLayoutId id="2147483894" r:id="rId5"/>
    <p:sldLayoutId id="2147483895" r:id="rId6"/>
    <p:sldLayoutId id="2147483896" r:id="rId7"/>
    <p:sldLayoutId id="2147483897" r:id="rId8"/>
    <p:sldLayoutId id="2147483898" r:id="rId9"/>
    <p:sldLayoutId id="2147483899" r:id="rId10"/>
    <p:sldLayoutId id="2147483900" r:id="rId11"/>
    <p:sldLayoutId id="2147483901" r:id="rId12"/>
    <p:sldLayoutId id="2147483902" r:id="rId13"/>
    <p:sldLayoutId id="2147483903" r:id="rId14"/>
    <p:sldLayoutId id="2147483904" r:id="rId15"/>
    <p:sldLayoutId id="21474839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0.docx"/><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oi.org/10.1145/3647444.3647919" TargetMode="External"/><Relationship Id="rId2" Type="http://schemas.openxmlformats.org/officeDocument/2006/relationships/hyperlink" Target="https://link.springer.com/article/10.1007/s12530-023-09506-z" TargetMode="External"/><Relationship Id="rId1" Type="http://schemas.openxmlformats.org/officeDocument/2006/relationships/slideLayout" Target="../slideLayouts/slideLayout2.xml"/><Relationship Id="rId4" Type="http://schemas.openxmlformats.org/officeDocument/2006/relationships/hyperlink" Target="https://doi.org/10.48550/arXiv.2311.10796" TargetMode="Externa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4DB7D1-FE5A-F673-37A3-03EA71B278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822443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AFF78-B90C-7D0F-0E68-E88F1C6087D3}"/>
              </a:ext>
            </a:extLst>
          </p:cNvPr>
          <p:cNvSpPr>
            <a:spLocks noGrp="1"/>
          </p:cNvSpPr>
          <p:nvPr>
            <p:ph type="title"/>
          </p:nvPr>
        </p:nvSpPr>
        <p:spPr/>
        <p:txBody>
          <a:bodyPr>
            <a:noAutofit/>
          </a:bodyPr>
          <a:lstStyle/>
          <a:p>
            <a:r>
              <a:rPr lang="en-IN" sz="4800" b="1" dirty="0"/>
              <a:t>          PROBLEM STATEMENT</a:t>
            </a:r>
          </a:p>
        </p:txBody>
      </p:sp>
      <p:sp>
        <p:nvSpPr>
          <p:cNvPr id="3" name="Content Placeholder 2">
            <a:extLst>
              <a:ext uri="{FF2B5EF4-FFF2-40B4-BE49-F238E27FC236}">
                <a16:creationId xmlns:a16="http://schemas.microsoft.com/office/drawing/2014/main" id="{6FD311A7-63C7-F432-A7E0-33F89B946078}"/>
              </a:ext>
            </a:extLst>
          </p:cNvPr>
          <p:cNvSpPr>
            <a:spLocks noGrp="1"/>
          </p:cNvSpPr>
          <p:nvPr>
            <p:ph idx="1"/>
          </p:nvPr>
        </p:nvSpPr>
        <p:spPr/>
        <p:txBody>
          <a:bodyPr>
            <a:normAutofit/>
          </a:bodyPr>
          <a:lstStyle/>
          <a:p>
            <a:pPr algn="just"/>
            <a:r>
              <a:rPr lang="en-US" sz="2000" dirty="0">
                <a:latin typeface="Times New Roman" panose="02020603050405020304" pitchFamily="18" charset="0"/>
                <a:cs typeface="Times New Roman" panose="02020603050405020304" pitchFamily="18" charset="0"/>
              </a:rPr>
              <a:t>In today’s digital age, users are overwhelmed with a vast amount of music choices, yet existing music recommendation systems often fail to align with a user’s real-time emotional state. Traditional methods rely heavily on static data like user history, keywords, or manual playlists, which lack the ability to adapt to a user’s current mood. This gap results in a less engaging and impersonal music experience. There is a need for an intelligent system that can accurately detect a user’s emotion in real-time and recommend music that resonates with their current feelings. This project aims to develop an emotion-based music recommendation system using </a:t>
            </a:r>
            <a:r>
              <a:rPr lang="en-US" sz="2000" b="1" dirty="0">
                <a:latin typeface="Times New Roman" panose="02020603050405020304" pitchFamily="18" charset="0"/>
                <a:cs typeface="Times New Roman" panose="02020603050405020304" pitchFamily="18" charset="0"/>
              </a:rPr>
              <a:t>Convolutional Neural Networks (CNN)</a:t>
            </a:r>
            <a:r>
              <a:rPr lang="en-US" sz="2000" dirty="0">
                <a:latin typeface="Times New Roman" panose="02020603050405020304" pitchFamily="18" charset="0"/>
                <a:cs typeface="Times New Roman" panose="02020603050405020304" pitchFamily="18" charset="0"/>
              </a:rPr>
              <a:t> to analyze facial expressions and provide dynamic, mood-aligned music suggestions.</a:t>
            </a:r>
          </a:p>
          <a:p>
            <a:pPr algn="just"/>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40012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41B2B-9062-7AF5-C23E-ECD7D4704ED9}"/>
              </a:ext>
            </a:extLst>
          </p:cNvPr>
          <p:cNvSpPr>
            <a:spLocks noGrp="1"/>
          </p:cNvSpPr>
          <p:nvPr>
            <p:ph type="title"/>
          </p:nvPr>
        </p:nvSpPr>
        <p:spPr/>
        <p:txBody>
          <a:bodyPr>
            <a:normAutofit/>
          </a:bodyPr>
          <a:lstStyle/>
          <a:p>
            <a:r>
              <a:rPr lang="en-IN" sz="4800" dirty="0"/>
              <a:t>               OBJECTIVES</a:t>
            </a:r>
          </a:p>
        </p:txBody>
      </p:sp>
      <p:sp>
        <p:nvSpPr>
          <p:cNvPr id="3" name="Content Placeholder 2">
            <a:extLst>
              <a:ext uri="{FF2B5EF4-FFF2-40B4-BE49-F238E27FC236}">
                <a16:creationId xmlns:a16="http://schemas.microsoft.com/office/drawing/2014/main" id="{0A88696B-6EF3-A9E8-C6C9-8D3E3D2DD52C}"/>
              </a:ext>
            </a:extLst>
          </p:cNvPr>
          <p:cNvSpPr>
            <a:spLocks noGrp="1"/>
          </p:cNvSpPr>
          <p:nvPr>
            <p:ph idx="1"/>
          </p:nvPr>
        </p:nvSpPr>
        <p:spPr/>
        <p:txBody>
          <a:bodyPr>
            <a:normAutofit/>
          </a:bodyPr>
          <a:lstStyle/>
          <a:p>
            <a:pPr marL="514350" indent="-514350" algn="just">
              <a:buAutoNum type="arabicPeriod"/>
            </a:pPr>
            <a:r>
              <a:rPr lang="en-US" sz="2000" dirty="0">
                <a:latin typeface="Times New Roman" panose="02020603050405020304" pitchFamily="18" charset="0"/>
                <a:cs typeface="Times New Roman" panose="02020603050405020304" pitchFamily="18" charset="0"/>
              </a:rPr>
              <a:t>To develop a system that detects human emotions using CNN from facial expressions.</a:t>
            </a:r>
          </a:p>
          <a:p>
            <a:pPr marL="514350" indent="-514350" algn="just">
              <a:buAutoNum type="arabicPeriod"/>
            </a:pPr>
            <a:r>
              <a:rPr lang="en-US" sz="2000" dirty="0">
                <a:latin typeface="Times New Roman" panose="02020603050405020304" pitchFamily="18" charset="0"/>
                <a:cs typeface="Times New Roman" panose="02020603050405020304" pitchFamily="18" charset="0"/>
              </a:rPr>
              <a:t>To classify emotions into categories such as Happy, Sad, Angry, Neutral, etc.</a:t>
            </a:r>
          </a:p>
          <a:p>
            <a:pPr marL="514350" indent="-514350" algn="just">
              <a:buAutoNum type="arabicPeriod"/>
            </a:pPr>
            <a:r>
              <a:rPr lang="en-US" sz="2000" dirty="0">
                <a:latin typeface="Times New Roman" panose="02020603050405020304" pitchFamily="18" charset="0"/>
                <a:cs typeface="Times New Roman" panose="02020603050405020304" pitchFamily="18" charset="0"/>
              </a:rPr>
              <a:t>To map each detected emotion to a suitable music mood or genre.</a:t>
            </a:r>
          </a:p>
          <a:p>
            <a:pPr marL="514350" indent="-514350" algn="just">
              <a:buAutoNum type="arabicPeriod"/>
            </a:pPr>
            <a:r>
              <a:rPr lang="en-US" sz="2000" dirty="0">
                <a:latin typeface="Times New Roman" panose="02020603050405020304" pitchFamily="18" charset="0"/>
                <a:cs typeface="Times New Roman" panose="02020603050405020304" pitchFamily="18" charset="0"/>
              </a:rPr>
              <a:t>To enhance personalization and user satisfaction through emotion-aware music suggestions.</a:t>
            </a:r>
          </a:p>
          <a:p>
            <a:pPr algn="just"/>
            <a:endParaRPr lang="en-IN" sz="2000" dirty="0">
              <a:latin typeface="Times New Roman" panose="02020603050405020304" pitchFamily="18" charset="0"/>
              <a:cs typeface="Times New Roman" panose="02020603050405020304" pitchFamily="18" charset="0"/>
            </a:endParaRPr>
          </a:p>
        </p:txBody>
      </p:sp>
      <p:sp>
        <p:nvSpPr>
          <p:cNvPr id="6" name="Rectangle 3">
            <a:extLst>
              <a:ext uri="{FF2B5EF4-FFF2-40B4-BE49-F238E27FC236}">
                <a16:creationId xmlns:a16="http://schemas.microsoft.com/office/drawing/2014/main" id="{01671858-1112-94DD-9398-477DC62D0B30}"/>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To develop a system that detects human emotions using CNN from facial expressions.</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294344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10D69-21A7-5E71-2765-18A36CDDE702}"/>
              </a:ext>
            </a:extLst>
          </p:cNvPr>
          <p:cNvSpPr>
            <a:spLocks noGrp="1"/>
          </p:cNvSpPr>
          <p:nvPr>
            <p:ph type="title"/>
          </p:nvPr>
        </p:nvSpPr>
        <p:spPr/>
        <p:txBody>
          <a:bodyPr>
            <a:normAutofit/>
          </a:bodyPr>
          <a:lstStyle/>
          <a:p>
            <a:r>
              <a:rPr lang="en-IN" sz="4800" b="1" dirty="0"/>
              <a:t>                MODULES</a:t>
            </a:r>
          </a:p>
        </p:txBody>
      </p:sp>
      <p:sp>
        <p:nvSpPr>
          <p:cNvPr id="3" name="Content Placeholder 2">
            <a:extLst>
              <a:ext uri="{FF2B5EF4-FFF2-40B4-BE49-F238E27FC236}">
                <a16:creationId xmlns:a16="http://schemas.microsoft.com/office/drawing/2014/main" id="{BD05652F-5138-9667-6735-3DBF5C0965E6}"/>
              </a:ext>
            </a:extLst>
          </p:cNvPr>
          <p:cNvSpPr>
            <a:spLocks noGrp="1"/>
          </p:cNvSpPr>
          <p:nvPr>
            <p:ph idx="1"/>
          </p:nvPr>
        </p:nvSpPr>
        <p:spPr/>
        <p:txBody>
          <a:bodyPr>
            <a:normAutofit fontScale="92500" lnSpcReduction="10000"/>
          </a:bodyPr>
          <a:lstStyle/>
          <a:p>
            <a:pPr algn="just">
              <a:buNone/>
            </a:pPr>
            <a:r>
              <a:rPr lang="en-IN" sz="2000" b="1" dirty="0">
                <a:latin typeface="Times New Roman" panose="02020603050405020304" pitchFamily="18" charset="0"/>
                <a:cs typeface="Times New Roman" panose="02020603050405020304" pitchFamily="18" charset="0"/>
              </a:rPr>
              <a:t>1. Emotion Detection Module</a:t>
            </a:r>
          </a:p>
          <a:p>
            <a:pPr algn="just">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Purpose</a:t>
            </a:r>
            <a:r>
              <a:rPr lang="en-IN" sz="2000" dirty="0">
                <a:latin typeface="Times New Roman" panose="02020603050405020304" pitchFamily="18" charset="0"/>
                <a:cs typeface="Times New Roman" panose="02020603050405020304" pitchFamily="18" charset="0"/>
              </a:rPr>
              <a:t>: Captures and </a:t>
            </a:r>
            <a:r>
              <a:rPr lang="en-IN" sz="2000" dirty="0" err="1">
                <a:latin typeface="Times New Roman" panose="02020603050405020304" pitchFamily="18" charset="0"/>
                <a:cs typeface="Times New Roman" panose="02020603050405020304" pitchFamily="18" charset="0"/>
              </a:rPr>
              <a:t>analyzes</a:t>
            </a:r>
            <a:r>
              <a:rPr lang="en-IN" sz="2000" dirty="0">
                <a:latin typeface="Times New Roman" panose="02020603050405020304" pitchFamily="18" charset="0"/>
                <a:cs typeface="Times New Roman" panose="02020603050405020304" pitchFamily="18" charset="0"/>
              </a:rPr>
              <a:t> facial expressions to identify the user's current emotion.</a:t>
            </a:r>
          </a:p>
          <a:p>
            <a:pPr algn="just">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Technology Used</a:t>
            </a:r>
            <a:r>
              <a:rPr lang="en-IN" sz="2000" dirty="0">
                <a:latin typeface="Times New Roman" panose="02020603050405020304" pitchFamily="18" charset="0"/>
                <a:cs typeface="Times New Roman" panose="02020603050405020304" pitchFamily="18" charset="0"/>
              </a:rPr>
              <a:t>: OpenCV for image capture, CNN model trained on datasets like FER-2013 or CK+.</a:t>
            </a:r>
          </a:p>
          <a:p>
            <a:pPr algn="just">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Output</a:t>
            </a:r>
            <a:r>
              <a:rPr lang="en-IN" sz="2000" dirty="0">
                <a:latin typeface="Times New Roman" panose="02020603050405020304" pitchFamily="18" charset="0"/>
                <a:cs typeface="Times New Roman" panose="02020603050405020304" pitchFamily="18" charset="0"/>
              </a:rPr>
              <a:t>: Emotion label (e.g., Happy, Sad, Angry, Neutral).</a:t>
            </a:r>
          </a:p>
          <a:p>
            <a:pPr algn="just">
              <a:buNone/>
            </a:pPr>
            <a:r>
              <a:rPr lang="en-US" sz="2000" b="1" dirty="0">
                <a:latin typeface="Times New Roman" panose="02020603050405020304" pitchFamily="18" charset="0"/>
                <a:cs typeface="Times New Roman" panose="02020603050405020304" pitchFamily="18" charset="0"/>
              </a:rPr>
              <a:t>2. Emotion Classification Module</a:t>
            </a:r>
          </a:p>
          <a:p>
            <a:pPr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Purpose</a:t>
            </a:r>
            <a:r>
              <a:rPr lang="en-US" sz="2000" dirty="0">
                <a:latin typeface="Times New Roman" panose="02020603050405020304" pitchFamily="18" charset="0"/>
                <a:cs typeface="Times New Roman" panose="02020603050405020304" pitchFamily="18" charset="0"/>
              </a:rPr>
              <a:t>: Processes the CNN model output to classify emotion into a defined category.</a:t>
            </a:r>
          </a:p>
          <a:p>
            <a:pPr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Functionality</a:t>
            </a:r>
            <a:r>
              <a:rPr lang="en-US" sz="2000" dirty="0">
                <a:latin typeface="Times New Roman" panose="02020603050405020304" pitchFamily="18" charset="0"/>
                <a:cs typeface="Times New Roman" panose="02020603050405020304" pitchFamily="18" charset="0"/>
              </a:rPr>
              <a:t>: Maps facial features to emotion classes using a trained CNN.</a:t>
            </a:r>
          </a:p>
          <a:p>
            <a:pPr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Output</a:t>
            </a:r>
            <a:r>
              <a:rPr lang="en-US" sz="2000" dirty="0">
                <a:latin typeface="Times New Roman" panose="02020603050405020304" pitchFamily="18" charset="0"/>
                <a:cs typeface="Times New Roman" panose="02020603050405020304" pitchFamily="18" charset="0"/>
              </a:rPr>
              <a:t>: Clean, labeled emotion ready for mapping.</a:t>
            </a:r>
          </a:p>
          <a:p>
            <a:pPr algn="just"/>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866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844DE-2D2E-EE17-D6EB-87E13FC3C1E4}"/>
              </a:ext>
            </a:extLst>
          </p:cNvPr>
          <p:cNvSpPr>
            <a:spLocks noGrp="1"/>
          </p:cNvSpPr>
          <p:nvPr>
            <p:ph type="title"/>
          </p:nvPr>
        </p:nvSpPr>
        <p:spPr>
          <a:xfrm flipV="1">
            <a:off x="1099458" y="-2237015"/>
            <a:ext cx="10515600" cy="1279525"/>
          </a:xfrm>
        </p:spPr>
        <p:txBody>
          <a:bodyPr/>
          <a:lstStyle/>
          <a:p>
            <a:endParaRPr lang="en-IN" dirty="0"/>
          </a:p>
        </p:txBody>
      </p:sp>
      <p:sp>
        <p:nvSpPr>
          <p:cNvPr id="3" name="Content Placeholder 2">
            <a:extLst>
              <a:ext uri="{FF2B5EF4-FFF2-40B4-BE49-F238E27FC236}">
                <a16:creationId xmlns:a16="http://schemas.microsoft.com/office/drawing/2014/main" id="{D34C4D06-82CB-4122-FE6B-23CE612410EC}"/>
              </a:ext>
            </a:extLst>
          </p:cNvPr>
          <p:cNvSpPr>
            <a:spLocks noGrp="1"/>
          </p:cNvSpPr>
          <p:nvPr>
            <p:ph idx="1"/>
          </p:nvPr>
        </p:nvSpPr>
        <p:spPr>
          <a:xfrm>
            <a:off x="838200" y="365125"/>
            <a:ext cx="10515600" cy="5811838"/>
          </a:xfrm>
        </p:spPr>
        <p:txBody>
          <a:bodyPr>
            <a:normAutofit/>
          </a:bodyPr>
          <a:lstStyle/>
          <a:p>
            <a:pPr algn="just">
              <a:buNone/>
            </a:pPr>
            <a:r>
              <a:rPr lang="en-US" sz="2000" b="1" dirty="0">
                <a:latin typeface="Times New Roman" panose="02020603050405020304" pitchFamily="18" charset="0"/>
                <a:cs typeface="Times New Roman" panose="02020603050405020304" pitchFamily="18" charset="0"/>
              </a:rPr>
              <a:t>3.Emotion-to-Music Mapping Module</a:t>
            </a:r>
          </a:p>
          <a:p>
            <a:pPr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Purpose</a:t>
            </a:r>
            <a:r>
              <a:rPr lang="en-US" sz="2000" dirty="0">
                <a:latin typeface="Times New Roman" panose="02020603050405020304" pitchFamily="18" charset="0"/>
                <a:cs typeface="Times New Roman" panose="02020603050405020304" pitchFamily="18" charset="0"/>
              </a:rPr>
              <a:t>: Connects each emotion to a suitable type or mood of music.</a:t>
            </a:r>
          </a:p>
          <a:p>
            <a:pPr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Example</a:t>
            </a:r>
            <a:r>
              <a:rPr lang="en-US" sz="2000" dirty="0">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Happy → Pop, Dance</a:t>
            </a:r>
          </a:p>
          <a:p>
            <a:pPr marL="742950" lvl="1"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Sad → Soft, Acoustic</a:t>
            </a:r>
          </a:p>
          <a:p>
            <a:pPr marL="742950" lvl="1"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Angry → Rock, Lo-Fi</a:t>
            </a:r>
          </a:p>
          <a:p>
            <a:pPr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Logic</a:t>
            </a:r>
            <a:r>
              <a:rPr lang="en-US" sz="2000" dirty="0">
                <a:latin typeface="Times New Roman" panose="02020603050405020304" pitchFamily="18" charset="0"/>
                <a:cs typeface="Times New Roman" panose="02020603050405020304" pitchFamily="18" charset="0"/>
              </a:rPr>
              <a:t>: Can be rule-based or improved using user feedback over time.</a:t>
            </a:r>
          </a:p>
          <a:p>
            <a:pPr algn="just">
              <a:buNone/>
            </a:pPr>
            <a:r>
              <a:rPr lang="en-US" sz="2000" b="1" dirty="0">
                <a:latin typeface="Times New Roman" panose="02020603050405020304" pitchFamily="18" charset="0"/>
                <a:cs typeface="Times New Roman" panose="02020603050405020304" pitchFamily="18" charset="0"/>
              </a:rPr>
              <a:t>4. Music Recommendation Module</a:t>
            </a:r>
          </a:p>
          <a:p>
            <a:pPr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Purpose</a:t>
            </a:r>
            <a:r>
              <a:rPr lang="en-US" sz="2000" dirty="0">
                <a:latin typeface="Times New Roman" panose="02020603050405020304" pitchFamily="18" charset="0"/>
                <a:cs typeface="Times New Roman" panose="02020603050405020304" pitchFamily="18" charset="0"/>
              </a:rPr>
              <a:t>: Recommends songs based on the detected emotion.</a:t>
            </a:r>
          </a:p>
          <a:p>
            <a:pPr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Data Sources</a:t>
            </a:r>
            <a:r>
              <a:rPr lang="en-US" sz="2000" dirty="0">
                <a:latin typeface="Times New Roman" panose="02020603050405020304" pitchFamily="18" charset="0"/>
                <a:cs typeface="Times New Roman" panose="02020603050405020304" pitchFamily="18" charset="0"/>
              </a:rPr>
              <a:t>: Pre-labeled datasets or music APIs like Spotify, YouTube, or Last.fm.</a:t>
            </a:r>
          </a:p>
          <a:p>
            <a:pPr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Functionality</a:t>
            </a:r>
            <a:r>
              <a:rPr lang="en-US" sz="2000" dirty="0">
                <a:latin typeface="Times New Roman" panose="02020603050405020304" pitchFamily="18" charset="0"/>
                <a:cs typeface="Times New Roman" panose="02020603050405020304" pitchFamily="18" charset="0"/>
              </a:rPr>
              <a:t>: Fetches mood-matched songs and displays them to the user.</a:t>
            </a:r>
          </a:p>
          <a:p>
            <a:pPr marL="0" indent="0" algn="just">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43892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FB3F4-A8FA-C132-2615-B3779F201E98}"/>
              </a:ext>
            </a:extLst>
          </p:cNvPr>
          <p:cNvSpPr>
            <a:spLocks noGrp="1"/>
          </p:cNvSpPr>
          <p:nvPr>
            <p:ph type="title"/>
          </p:nvPr>
        </p:nvSpPr>
        <p:spPr>
          <a:xfrm>
            <a:off x="1567542" y="365126"/>
            <a:ext cx="9786257" cy="59418"/>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78DDD5ED-06F9-387C-D592-1B37DE5C3ECC}"/>
              </a:ext>
            </a:extLst>
          </p:cNvPr>
          <p:cNvSpPr>
            <a:spLocks noGrp="1"/>
          </p:cNvSpPr>
          <p:nvPr>
            <p:ph idx="1"/>
          </p:nvPr>
        </p:nvSpPr>
        <p:spPr>
          <a:xfrm>
            <a:off x="1083128" y="698954"/>
            <a:ext cx="10515600" cy="4351338"/>
          </a:xfrm>
        </p:spPr>
        <p:txBody>
          <a:bodyPr>
            <a:normAutofit/>
          </a:bodyPr>
          <a:lstStyle/>
          <a:p>
            <a:pPr>
              <a:buNone/>
            </a:pPr>
            <a:r>
              <a:rPr lang="en-US" sz="2000" b="1" dirty="0">
                <a:latin typeface="Times New Roman" panose="02020603050405020304" pitchFamily="18" charset="0"/>
                <a:cs typeface="Times New Roman" panose="02020603050405020304" pitchFamily="18" charset="0"/>
              </a:rPr>
              <a:t>5. User Interface Module</a:t>
            </a:r>
          </a:p>
          <a:p>
            <a:pPr>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Purpose</a:t>
            </a:r>
            <a:r>
              <a:rPr lang="en-US" sz="2000" dirty="0">
                <a:latin typeface="Times New Roman" panose="02020603050405020304" pitchFamily="18" charset="0"/>
                <a:cs typeface="Times New Roman" panose="02020603050405020304" pitchFamily="18" charset="0"/>
              </a:rPr>
              <a:t>: Allows users to interact with the system.</a:t>
            </a:r>
          </a:p>
          <a:p>
            <a:pPr>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Features</a:t>
            </a:r>
            <a:r>
              <a:rPr lang="en-US" sz="2000"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Capture facial image/video</a:t>
            </a:r>
          </a:p>
          <a:p>
            <a:pPr marL="742950" lvl="1"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Display detected emotion</a:t>
            </a:r>
          </a:p>
          <a:p>
            <a:pPr marL="742950" lvl="1"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Show and play recommended songs</a:t>
            </a:r>
          </a:p>
          <a:p>
            <a:pPr marL="742950" lvl="1"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Collect user feedback (like/dislike)</a:t>
            </a:r>
          </a:p>
          <a:p>
            <a:pPr>
              <a:buNone/>
            </a:pPr>
            <a:r>
              <a:rPr lang="en-US" sz="2000" b="1" dirty="0">
                <a:latin typeface="Times New Roman" panose="02020603050405020304" pitchFamily="18" charset="0"/>
                <a:cs typeface="Times New Roman" panose="02020603050405020304" pitchFamily="18" charset="0"/>
              </a:rPr>
              <a:t>6.Feedback &amp; Learning Module (Optional/Future Enhancement)</a:t>
            </a:r>
          </a:p>
          <a:p>
            <a:pPr>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Purpose</a:t>
            </a:r>
            <a:r>
              <a:rPr lang="en-US" sz="2000" dirty="0">
                <a:latin typeface="Times New Roman" panose="02020603050405020304" pitchFamily="18" charset="0"/>
                <a:cs typeface="Times New Roman" panose="02020603050405020304" pitchFamily="18" charset="0"/>
              </a:rPr>
              <a:t>: Learns from user interactions to improve future recommendations.</a:t>
            </a:r>
          </a:p>
          <a:p>
            <a:pPr>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Functionality</a:t>
            </a:r>
            <a:r>
              <a:rPr lang="en-US" sz="2000" dirty="0">
                <a:latin typeface="Times New Roman" panose="02020603050405020304" pitchFamily="18" charset="0"/>
                <a:cs typeface="Times New Roman" panose="02020603050405020304" pitchFamily="18" charset="0"/>
              </a:rPr>
              <a:t>: Adjusts emotion-to-music mapping based on user preferences.</a:t>
            </a:r>
          </a:p>
          <a:p>
            <a:pPr marL="457200" lvl="1" indent="0">
              <a:buNone/>
            </a:pPr>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24112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E8CE7-E430-C215-5152-882F22BE5D96}"/>
              </a:ext>
            </a:extLst>
          </p:cNvPr>
          <p:cNvSpPr>
            <a:spLocks noGrp="1"/>
          </p:cNvSpPr>
          <p:nvPr>
            <p:ph type="title"/>
          </p:nvPr>
        </p:nvSpPr>
        <p:spPr/>
        <p:txBody>
          <a:bodyPr>
            <a:normAutofit/>
          </a:bodyPr>
          <a:lstStyle/>
          <a:p>
            <a:r>
              <a:rPr lang="en-IN" sz="4800" b="1" dirty="0"/>
              <a:t>                    ALGORITHM</a:t>
            </a:r>
          </a:p>
        </p:txBody>
      </p:sp>
      <p:sp>
        <p:nvSpPr>
          <p:cNvPr id="9" name="Rectangle 6">
            <a:extLst>
              <a:ext uri="{FF2B5EF4-FFF2-40B4-BE49-F238E27FC236}">
                <a16:creationId xmlns:a16="http://schemas.microsoft.com/office/drawing/2014/main" id="{9D0E5C7F-7E6D-C989-201A-18C5BDD872EB}"/>
              </a:ext>
            </a:extLst>
          </p:cNvPr>
          <p:cNvSpPr>
            <a:spLocks noGrp="1" noChangeArrowheads="1"/>
          </p:cNvSpPr>
          <p:nvPr>
            <p:ph idx="1"/>
          </p:nvPr>
        </p:nvSpPr>
        <p:spPr bwMode="auto">
          <a:xfrm>
            <a:off x="84667" y="1382286"/>
            <a:ext cx="12107333"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1.Initialize the Environment</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Import necessary libraries: OpenCV, NumPy, Eel, etc.</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Set up the web interface using Eel.</a:t>
            </a:r>
          </a:p>
          <a:p>
            <a:pPr marL="0" marR="0" lvl="0" indent="0" algn="just" defTabSz="914400" rtl="0" eaLnBrk="0" fontAlgn="base" latinLnBrk="0" hangingPunct="0">
              <a:lnSpc>
                <a:spcPct val="100000"/>
              </a:lnSpc>
              <a:spcBef>
                <a:spcPct val="0"/>
              </a:spcBef>
              <a:spcAft>
                <a:spcPct val="0"/>
              </a:spcAft>
              <a:buClrTx/>
              <a:buSzTx/>
              <a:buNone/>
              <a:tabLst/>
            </a:pPr>
            <a:r>
              <a:rPr lang="en-US" altLang="en-US" sz="2000" dirty="0">
                <a:latin typeface="Times New Roman" panose="02020603050405020304" pitchFamily="18" charset="0"/>
                <a:cs typeface="Times New Roman" panose="02020603050405020304" pitchFamily="18" charset="0"/>
              </a:rPr>
              <a:t>2.</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Capture User Image</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Activate the webcam to capture real-time images of the user.</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Display the captured image on the web interface for user confirmation.</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3.Preprocess the Image</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Convert the captured image to grayscale.</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Resize the image to match the input dimensions required by the emotion detection model (e.g., 48x48 pixels).</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4.Load Pre-trained Emotion Detection Model</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Load the pre-trained Convolutional Neural Network (CNN) model designed to classify facial expressions into emotions such as happy, sad, angry, etc.</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7486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26BD3-2805-656F-F451-15AA59874C2D}"/>
              </a:ext>
            </a:extLst>
          </p:cNvPr>
          <p:cNvSpPr>
            <a:spLocks noGrp="1"/>
          </p:cNvSpPr>
          <p:nvPr>
            <p:ph type="title"/>
          </p:nvPr>
        </p:nvSpPr>
        <p:spPr>
          <a:xfrm flipV="1">
            <a:off x="838200" y="245534"/>
            <a:ext cx="10515600" cy="119592"/>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3294B52A-4626-5154-F626-73817C81F398}"/>
              </a:ext>
            </a:extLst>
          </p:cNvPr>
          <p:cNvSpPr>
            <a:spLocks noGrp="1"/>
          </p:cNvSpPr>
          <p:nvPr>
            <p:ph idx="1"/>
          </p:nvPr>
        </p:nvSpPr>
        <p:spPr>
          <a:xfrm>
            <a:off x="838200" y="741892"/>
            <a:ext cx="10515600" cy="4351338"/>
          </a:xfrm>
        </p:spPr>
        <p:txBody>
          <a:bodyPr>
            <a:noAutofit/>
          </a:bodyPr>
          <a:lstStyle/>
          <a:p>
            <a:pPr algn="just">
              <a:buFont typeface="+mj-lt"/>
              <a:buAutoNum type="arabicPeriod"/>
            </a:pPr>
            <a:r>
              <a:rPr lang="en-US" sz="1400" b="1" dirty="0">
                <a:latin typeface="Times New Roman" panose="02020603050405020304" pitchFamily="18" charset="0"/>
                <a:cs typeface="Times New Roman" panose="02020603050405020304" pitchFamily="18" charset="0"/>
              </a:rPr>
              <a:t>Predict Emotion</a:t>
            </a:r>
            <a:endParaRPr lang="en-US" sz="1400" dirty="0">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dirty="0">
                <a:latin typeface="Times New Roman" panose="02020603050405020304" pitchFamily="18" charset="0"/>
                <a:cs typeface="Times New Roman" panose="02020603050405020304" pitchFamily="18" charset="0"/>
              </a:rPr>
              <a:t>Input the preprocessed image into the CNN model.</a:t>
            </a:r>
          </a:p>
          <a:p>
            <a:pPr marL="742950" lvl="1" indent="-285750" algn="just">
              <a:buFont typeface="+mj-lt"/>
              <a:buAutoNum type="arabicPeriod"/>
            </a:pPr>
            <a:r>
              <a:rPr lang="en-US" sz="1400" dirty="0">
                <a:latin typeface="Times New Roman" panose="02020603050405020304" pitchFamily="18" charset="0"/>
                <a:cs typeface="Times New Roman" panose="02020603050405020304" pitchFamily="18" charset="0"/>
              </a:rPr>
              <a:t>Obtain the predicted emotion label from the model's output.</a:t>
            </a:r>
          </a:p>
          <a:p>
            <a:pPr algn="just">
              <a:buFont typeface="+mj-lt"/>
              <a:buAutoNum type="arabicPeriod"/>
            </a:pPr>
            <a:r>
              <a:rPr lang="en-US" sz="1400" b="1" dirty="0">
                <a:latin typeface="Times New Roman" panose="02020603050405020304" pitchFamily="18" charset="0"/>
                <a:cs typeface="Times New Roman" panose="02020603050405020304" pitchFamily="18" charset="0"/>
              </a:rPr>
              <a:t>Map Emotion to Music Genre</a:t>
            </a:r>
            <a:endParaRPr lang="en-US" sz="1400" dirty="0">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dirty="0">
                <a:latin typeface="Times New Roman" panose="02020603050405020304" pitchFamily="18" charset="0"/>
                <a:cs typeface="Times New Roman" panose="02020603050405020304" pitchFamily="18" charset="0"/>
              </a:rPr>
              <a:t>Define a mapping between detected emotions and music genres or playlists.</a:t>
            </a:r>
          </a:p>
          <a:p>
            <a:pPr marL="1143000" lvl="2" indent="-228600" algn="just">
              <a:buFont typeface="+mj-lt"/>
              <a:buAutoNum type="arabicPeriod"/>
            </a:pPr>
            <a:r>
              <a:rPr lang="en-US" sz="1400" dirty="0">
                <a:latin typeface="Times New Roman" panose="02020603050405020304" pitchFamily="18" charset="0"/>
                <a:cs typeface="Times New Roman" panose="02020603050405020304" pitchFamily="18" charset="0"/>
              </a:rPr>
              <a:t>For example:</a:t>
            </a:r>
          </a:p>
          <a:p>
            <a:pPr marL="1600200" lvl="3" indent="-228600" algn="just">
              <a:buFont typeface="+mj-lt"/>
              <a:buAutoNum type="arabicPeriod"/>
            </a:pPr>
            <a:r>
              <a:rPr lang="en-US" sz="1400" dirty="0">
                <a:latin typeface="Times New Roman" panose="02020603050405020304" pitchFamily="18" charset="0"/>
                <a:cs typeface="Times New Roman" panose="02020603050405020304" pitchFamily="18" charset="0"/>
              </a:rPr>
              <a:t>Happy → Upbeat Pop Playlist</a:t>
            </a:r>
          </a:p>
          <a:p>
            <a:pPr marL="1600200" lvl="3" indent="-228600" algn="just">
              <a:buFont typeface="+mj-lt"/>
              <a:buAutoNum type="arabicPeriod"/>
            </a:pPr>
            <a:r>
              <a:rPr lang="en-US" sz="1400" dirty="0">
                <a:latin typeface="Times New Roman" panose="02020603050405020304" pitchFamily="18" charset="0"/>
                <a:cs typeface="Times New Roman" panose="02020603050405020304" pitchFamily="18" charset="0"/>
              </a:rPr>
              <a:t>Sad → Soft Acoustic Playlist</a:t>
            </a:r>
          </a:p>
          <a:p>
            <a:pPr marL="1600200" lvl="3" indent="-228600" algn="just">
              <a:buFont typeface="+mj-lt"/>
              <a:buAutoNum type="arabicPeriod"/>
            </a:pPr>
            <a:r>
              <a:rPr lang="en-US" sz="1400" dirty="0">
                <a:latin typeface="Times New Roman" panose="02020603050405020304" pitchFamily="18" charset="0"/>
                <a:cs typeface="Times New Roman" panose="02020603050405020304" pitchFamily="18" charset="0"/>
              </a:rPr>
              <a:t>Angry → Rock Playlist</a:t>
            </a:r>
          </a:p>
          <a:p>
            <a:pPr marL="1600200" lvl="3" indent="-228600" algn="just">
              <a:buFont typeface="+mj-lt"/>
              <a:buAutoNum type="arabicPeriod"/>
            </a:pPr>
            <a:r>
              <a:rPr lang="en-US" sz="1400" dirty="0">
                <a:latin typeface="Times New Roman" panose="02020603050405020304" pitchFamily="18" charset="0"/>
                <a:cs typeface="Times New Roman" panose="02020603050405020304" pitchFamily="18" charset="0"/>
              </a:rPr>
              <a:t>Neutral → Chill Instrumental Playlist</a:t>
            </a:r>
          </a:p>
          <a:p>
            <a:pPr algn="just">
              <a:buFont typeface="+mj-lt"/>
              <a:buAutoNum type="arabicPeriod"/>
            </a:pPr>
            <a:r>
              <a:rPr lang="en-US" sz="1400" b="1" dirty="0">
                <a:latin typeface="Times New Roman" panose="02020603050405020304" pitchFamily="18" charset="0"/>
                <a:cs typeface="Times New Roman" panose="02020603050405020304" pitchFamily="18" charset="0"/>
              </a:rPr>
              <a:t>Select and Play Music</a:t>
            </a:r>
            <a:endParaRPr lang="en-US" sz="1400" dirty="0">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dirty="0">
                <a:latin typeface="Times New Roman" panose="02020603050405020304" pitchFamily="18" charset="0"/>
                <a:cs typeface="Times New Roman" panose="02020603050405020304" pitchFamily="18" charset="0"/>
              </a:rPr>
              <a:t>Based on the predicted emotion, select a corresponding playlist or song.</a:t>
            </a:r>
          </a:p>
          <a:p>
            <a:pPr marL="742950" lvl="1" indent="-285750" algn="just">
              <a:buFont typeface="+mj-lt"/>
              <a:buAutoNum type="arabicPeriod"/>
            </a:pPr>
            <a:r>
              <a:rPr lang="en-US" sz="1400" dirty="0">
                <a:latin typeface="Times New Roman" panose="02020603050405020304" pitchFamily="18" charset="0"/>
                <a:cs typeface="Times New Roman" panose="02020603050405020304" pitchFamily="18" charset="0"/>
              </a:rPr>
              <a:t>Play the selected music track through the web interface.</a:t>
            </a:r>
          </a:p>
          <a:p>
            <a:pPr algn="just">
              <a:buFont typeface="+mj-lt"/>
              <a:buAutoNum type="arabicPeriod"/>
            </a:pPr>
            <a:r>
              <a:rPr lang="en-US" sz="1400" b="1" dirty="0">
                <a:latin typeface="Times New Roman" panose="02020603050405020304" pitchFamily="18" charset="0"/>
                <a:cs typeface="Times New Roman" panose="02020603050405020304" pitchFamily="18" charset="0"/>
              </a:rPr>
              <a:t>Monitor and Update</a:t>
            </a:r>
            <a:endParaRPr lang="en-US" sz="1400" dirty="0">
              <a:latin typeface="Times New Roman" panose="02020603050405020304" pitchFamily="18" charset="0"/>
              <a:cs typeface="Times New Roman" panose="02020603050405020304" pitchFamily="18" charset="0"/>
            </a:endParaRPr>
          </a:p>
          <a:p>
            <a:pPr marL="742950" lvl="1" indent="-285750" algn="just">
              <a:buFont typeface="+mj-lt"/>
              <a:buAutoNum type="arabicPeriod"/>
            </a:pPr>
            <a:r>
              <a:rPr lang="en-US" sz="1400" dirty="0">
                <a:latin typeface="Times New Roman" panose="02020603050405020304" pitchFamily="18" charset="0"/>
                <a:cs typeface="Times New Roman" panose="02020603050405020304" pitchFamily="18" charset="0"/>
              </a:rPr>
              <a:t>Continuously monitor the user's facial expressions at intervals.</a:t>
            </a:r>
          </a:p>
          <a:p>
            <a:pPr marL="742950" lvl="1" indent="-285750" algn="just">
              <a:buFont typeface="+mj-lt"/>
              <a:buAutoNum type="arabicPeriod"/>
            </a:pPr>
            <a:r>
              <a:rPr lang="en-US" sz="1400" dirty="0">
                <a:latin typeface="Times New Roman" panose="02020603050405020304" pitchFamily="18" charset="0"/>
                <a:cs typeface="Times New Roman" panose="02020603050405020304" pitchFamily="18" charset="0"/>
              </a:rPr>
              <a:t>If a change in emotion is detected, update the music selection accordingly.</a:t>
            </a:r>
          </a:p>
          <a:p>
            <a:pPr algn="just"/>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36239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DCD44-9D8D-D287-3CF3-200FAA77BE74}"/>
              </a:ext>
            </a:extLst>
          </p:cNvPr>
          <p:cNvSpPr>
            <a:spLocks noGrp="1"/>
          </p:cNvSpPr>
          <p:nvPr>
            <p:ph type="title"/>
          </p:nvPr>
        </p:nvSpPr>
        <p:spPr/>
        <p:txBody>
          <a:bodyPr>
            <a:noAutofit/>
          </a:bodyPr>
          <a:lstStyle/>
          <a:p>
            <a:r>
              <a:rPr lang="en-US" sz="4800" dirty="0"/>
              <a:t>          DESIGN ARCHITECTURE</a:t>
            </a:r>
            <a:endParaRPr lang="en-IN" sz="4800" dirty="0"/>
          </a:p>
        </p:txBody>
      </p:sp>
      <p:pic>
        <p:nvPicPr>
          <p:cNvPr id="5" name="Content Placeholder 4">
            <a:extLst>
              <a:ext uri="{FF2B5EF4-FFF2-40B4-BE49-F238E27FC236}">
                <a16:creationId xmlns:a16="http://schemas.microsoft.com/office/drawing/2014/main" id="{4953A5CF-D748-F61F-6935-5806C2E44579}"/>
              </a:ext>
            </a:extLst>
          </p:cNvPr>
          <p:cNvPicPr>
            <a:picLocks noGrp="1" noChangeAspect="1"/>
          </p:cNvPicPr>
          <p:nvPr>
            <p:ph idx="1"/>
          </p:nvPr>
        </p:nvPicPr>
        <p:blipFill>
          <a:blip r:embed="rId2"/>
          <a:stretch>
            <a:fillRect/>
          </a:stretch>
        </p:blipFill>
        <p:spPr>
          <a:xfrm>
            <a:off x="2064941" y="2160588"/>
            <a:ext cx="5822155" cy="3881437"/>
          </a:xfrm>
        </p:spPr>
      </p:pic>
    </p:spTree>
    <p:extLst>
      <p:ext uri="{BB962C8B-B14F-4D97-AF65-F5344CB8AC3E}">
        <p14:creationId xmlns:p14="http://schemas.microsoft.com/office/powerpoint/2010/main" val="15625582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CA0AA-538A-270C-C93C-3F776102263D}"/>
              </a:ext>
            </a:extLst>
          </p:cNvPr>
          <p:cNvSpPr>
            <a:spLocks noGrp="1"/>
          </p:cNvSpPr>
          <p:nvPr>
            <p:ph type="ctrTitle"/>
          </p:nvPr>
        </p:nvSpPr>
        <p:spPr/>
        <p:txBody>
          <a:bodyPr/>
          <a:lstStyle/>
          <a:p>
            <a:pPr algn="ctr"/>
            <a:r>
              <a:rPr lang="en-IN" sz="4800" dirty="0"/>
              <a:t>UML DIAGRAMS     </a:t>
            </a:r>
          </a:p>
        </p:txBody>
      </p:sp>
    </p:spTree>
    <p:extLst>
      <p:ext uri="{BB962C8B-B14F-4D97-AF65-F5344CB8AC3E}">
        <p14:creationId xmlns:p14="http://schemas.microsoft.com/office/powerpoint/2010/main" val="3492852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FA19F-237A-11DB-6FC2-9254A88E9102}"/>
              </a:ext>
            </a:extLst>
          </p:cNvPr>
          <p:cNvSpPr>
            <a:spLocks noGrp="1"/>
          </p:cNvSpPr>
          <p:nvPr>
            <p:ph type="title"/>
          </p:nvPr>
        </p:nvSpPr>
        <p:spPr>
          <a:xfrm>
            <a:off x="609600" y="1176867"/>
            <a:ext cx="3922262" cy="1600203"/>
          </a:xfrm>
        </p:spPr>
        <p:txBody>
          <a:bodyPr>
            <a:noAutofit/>
          </a:bodyPr>
          <a:lstStyle/>
          <a:p>
            <a:r>
              <a:rPr lang="en-IN" sz="4800" dirty="0"/>
              <a:t>USE CASE DIAGRAM</a:t>
            </a:r>
          </a:p>
        </p:txBody>
      </p:sp>
      <p:sp>
        <p:nvSpPr>
          <p:cNvPr id="4" name="Text Placeholder 3">
            <a:extLst>
              <a:ext uri="{FF2B5EF4-FFF2-40B4-BE49-F238E27FC236}">
                <a16:creationId xmlns:a16="http://schemas.microsoft.com/office/drawing/2014/main" id="{44FB4525-DD66-B964-B9A6-B6990F0AE96F}"/>
              </a:ext>
            </a:extLst>
          </p:cNvPr>
          <p:cNvSpPr>
            <a:spLocks noGrp="1"/>
          </p:cNvSpPr>
          <p:nvPr>
            <p:ph type="body" sz="half" idx="2"/>
          </p:nvPr>
        </p:nvSpPr>
        <p:spPr>
          <a:xfrm>
            <a:off x="677334" y="2788706"/>
            <a:ext cx="3854528" cy="2584449"/>
          </a:xfrm>
        </p:spPr>
        <p:txBody>
          <a:bodyPr/>
          <a:lstStyle/>
          <a:p>
            <a:endParaRPr lang="en-IN" dirty="0"/>
          </a:p>
        </p:txBody>
      </p:sp>
      <p:pic>
        <p:nvPicPr>
          <p:cNvPr id="16" name="Content Placeholder 15">
            <a:extLst>
              <a:ext uri="{FF2B5EF4-FFF2-40B4-BE49-F238E27FC236}">
                <a16:creationId xmlns:a16="http://schemas.microsoft.com/office/drawing/2014/main" id="{F74425C0-AFC8-83F6-B934-D791EBA9405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64969" y="768350"/>
            <a:ext cx="3105150" cy="5019675"/>
          </a:xfrm>
        </p:spPr>
      </p:pic>
    </p:spTree>
    <p:extLst>
      <p:ext uri="{BB962C8B-B14F-4D97-AF65-F5344CB8AC3E}">
        <p14:creationId xmlns:p14="http://schemas.microsoft.com/office/powerpoint/2010/main" val="175623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278B2-E0E6-A111-AB00-8EC00B81089D}"/>
              </a:ext>
            </a:extLst>
          </p:cNvPr>
          <p:cNvSpPr>
            <a:spLocks noGrp="1"/>
          </p:cNvSpPr>
          <p:nvPr>
            <p:ph type="title"/>
          </p:nvPr>
        </p:nvSpPr>
        <p:spPr>
          <a:xfrm>
            <a:off x="2286001" y="118533"/>
            <a:ext cx="8596668" cy="592667"/>
          </a:xfrm>
        </p:spPr>
        <p:txBody>
          <a:bodyPr>
            <a:normAutofit fontScale="90000"/>
          </a:bodyPr>
          <a:lstStyle/>
          <a:p>
            <a:r>
              <a:rPr lang="en-IN" sz="4800" b="1" dirty="0"/>
              <a:t>             OUTLINE</a:t>
            </a:r>
          </a:p>
        </p:txBody>
      </p:sp>
      <p:sp>
        <p:nvSpPr>
          <p:cNvPr id="6" name="TextBox 2">
            <a:extLst>
              <a:ext uri="{FF2B5EF4-FFF2-40B4-BE49-F238E27FC236}">
                <a16:creationId xmlns:a16="http://schemas.microsoft.com/office/drawing/2014/main" id="{6A8F56CE-2545-C233-CF1D-71068A8C2E99}"/>
              </a:ext>
            </a:extLst>
          </p:cNvPr>
          <p:cNvSpPr txBox="1"/>
          <p:nvPr/>
        </p:nvSpPr>
        <p:spPr>
          <a:xfrm>
            <a:off x="789516" y="711200"/>
            <a:ext cx="7632700" cy="6275051"/>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285750" indent="-285750">
              <a:lnSpc>
                <a:spcPct val="150000"/>
              </a:lnSpc>
              <a:buFont typeface="Arial" panose="020B0604020202020204" pitchFamily="34" charset="0"/>
              <a:buChar char="•"/>
            </a:pPr>
            <a:r>
              <a:rPr lang="en-US" dirty="0">
                <a:latin typeface="Times New Roman" panose="02020603050405020304" pitchFamily="18" charset="0"/>
              </a:rPr>
              <a:t>ABSTRACT</a:t>
            </a:r>
          </a:p>
          <a:p>
            <a:pPr marL="285750" indent="-285750">
              <a:lnSpc>
                <a:spcPct val="150000"/>
              </a:lnSpc>
              <a:buFont typeface="Arial" panose="020B0604020202020204" pitchFamily="34" charset="0"/>
              <a:buChar char="•"/>
            </a:pPr>
            <a:r>
              <a:rPr lang="en-US" dirty="0">
                <a:latin typeface="Times New Roman" panose="02020603050405020304" pitchFamily="18" charset="0"/>
              </a:rPr>
              <a:t>INTRODUCTION</a:t>
            </a:r>
          </a:p>
          <a:p>
            <a:pPr marL="285750" indent="-285750">
              <a:lnSpc>
                <a:spcPct val="150000"/>
              </a:lnSpc>
              <a:buFont typeface="Arial" panose="020B0604020202020204" pitchFamily="34" charset="0"/>
              <a:buChar char="•"/>
            </a:pPr>
            <a:r>
              <a:rPr lang="en-US" dirty="0">
                <a:latin typeface="Times New Roman" panose="02020603050405020304" pitchFamily="18" charset="0"/>
              </a:rPr>
              <a:t>EXISTING SYSTEM</a:t>
            </a:r>
          </a:p>
          <a:p>
            <a:pPr marL="285750" indent="-285750">
              <a:lnSpc>
                <a:spcPct val="150000"/>
              </a:lnSpc>
              <a:buFont typeface="Arial" panose="020B0604020202020204" pitchFamily="34" charset="0"/>
              <a:buChar char="•"/>
            </a:pPr>
            <a:r>
              <a:rPr lang="en-US" dirty="0">
                <a:latin typeface="Times New Roman" panose="02020603050405020304" pitchFamily="18" charset="0"/>
              </a:rPr>
              <a:t>PROPOSED SYSTEM</a:t>
            </a:r>
          </a:p>
          <a:p>
            <a:pPr marL="285750" indent="-285750">
              <a:lnSpc>
                <a:spcPct val="150000"/>
              </a:lnSpc>
              <a:buFont typeface="Arial" panose="020B0604020202020204" pitchFamily="34" charset="0"/>
              <a:buChar char="•"/>
            </a:pPr>
            <a:r>
              <a:rPr lang="en-IN" dirty="0">
                <a:latin typeface="Times New Roman" panose="02020603050405020304" pitchFamily="18" charset="0"/>
              </a:rPr>
              <a:t>APPLICATIONS</a:t>
            </a:r>
          </a:p>
          <a:p>
            <a:pPr marL="285750" indent="-285750">
              <a:lnSpc>
                <a:spcPct val="150000"/>
              </a:lnSpc>
              <a:buFont typeface="Arial" panose="020B0604020202020204" pitchFamily="34" charset="0"/>
              <a:buChar char="•"/>
            </a:pPr>
            <a:r>
              <a:rPr lang="en-IN" dirty="0">
                <a:latin typeface="Times New Roman" panose="02020603050405020304" pitchFamily="18" charset="0"/>
              </a:rPr>
              <a:t>REQUIREMENTS</a:t>
            </a:r>
          </a:p>
          <a:p>
            <a:pPr marL="285750" indent="-285750">
              <a:lnSpc>
                <a:spcPct val="150000"/>
              </a:lnSpc>
              <a:buFont typeface="Arial" panose="020B0604020202020204" pitchFamily="34" charset="0"/>
              <a:buChar char="•"/>
            </a:pPr>
            <a:r>
              <a:rPr lang="en-IN" dirty="0">
                <a:latin typeface="Times New Roman" panose="02020603050405020304" pitchFamily="18" charset="0"/>
              </a:rPr>
              <a:t>LITERATURE SURVERY</a:t>
            </a:r>
          </a:p>
          <a:p>
            <a:pPr marL="285750" indent="-285750">
              <a:lnSpc>
                <a:spcPct val="150000"/>
              </a:lnSpc>
              <a:buFont typeface="Arial" panose="020B0604020202020204" pitchFamily="34" charset="0"/>
              <a:buChar char="•"/>
            </a:pPr>
            <a:r>
              <a:rPr lang="en-IN" dirty="0">
                <a:latin typeface="Times New Roman" panose="02020603050405020304" pitchFamily="18" charset="0"/>
              </a:rPr>
              <a:t>PROBLEM STATEMENT</a:t>
            </a:r>
          </a:p>
          <a:p>
            <a:pPr marL="285750" indent="-285750">
              <a:lnSpc>
                <a:spcPct val="150000"/>
              </a:lnSpc>
              <a:buFont typeface="Arial" panose="020B0604020202020204" pitchFamily="34" charset="0"/>
              <a:buChar char="•"/>
            </a:pPr>
            <a:r>
              <a:rPr lang="en-IN" dirty="0">
                <a:latin typeface="Times New Roman" panose="02020603050405020304" pitchFamily="18" charset="0"/>
              </a:rPr>
              <a:t>OBJECTIVES</a:t>
            </a:r>
          </a:p>
          <a:p>
            <a:pPr marL="285750" indent="-285750">
              <a:lnSpc>
                <a:spcPct val="150000"/>
              </a:lnSpc>
              <a:buFont typeface="Arial" panose="020B0604020202020204" pitchFamily="34" charset="0"/>
              <a:buChar char="•"/>
            </a:pPr>
            <a:r>
              <a:rPr lang="en-IN" dirty="0">
                <a:latin typeface="Times New Roman" panose="02020603050405020304" pitchFamily="18" charset="0"/>
              </a:rPr>
              <a:t>MODULES DESCRIPTION</a:t>
            </a:r>
          </a:p>
          <a:p>
            <a:pPr marL="285750" indent="-285750">
              <a:lnSpc>
                <a:spcPct val="150000"/>
              </a:lnSpc>
              <a:buFont typeface="Arial" panose="020B0604020202020204" pitchFamily="34" charset="0"/>
              <a:buChar char="•"/>
            </a:pPr>
            <a:r>
              <a:rPr lang="en-IN" dirty="0">
                <a:latin typeface="Times New Roman" panose="02020603050405020304" pitchFamily="18" charset="0"/>
              </a:rPr>
              <a:t>ALGORITHM </a:t>
            </a:r>
          </a:p>
          <a:p>
            <a:pPr marL="285750" indent="-285750">
              <a:lnSpc>
                <a:spcPct val="150000"/>
              </a:lnSpc>
              <a:buFont typeface="Arial" panose="020B0604020202020204" pitchFamily="34" charset="0"/>
              <a:buChar char="•"/>
            </a:pPr>
            <a:r>
              <a:rPr lang="en-IN" dirty="0">
                <a:latin typeface="Times New Roman" panose="02020603050405020304" pitchFamily="18" charset="0"/>
              </a:rPr>
              <a:t>DESIGN ARCHITECTURE&amp;UML DIAGRAMS</a:t>
            </a:r>
          </a:p>
          <a:p>
            <a:pPr marL="285750" indent="-285750">
              <a:lnSpc>
                <a:spcPct val="150000"/>
              </a:lnSpc>
              <a:buFont typeface="Arial" panose="020B0604020202020204" pitchFamily="34" charset="0"/>
              <a:buChar char="•"/>
            </a:pPr>
            <a:r>
              <a:rPr lang="en-IN" dirty="0">
                <a:latin typeface="Times New Roman" panose="02020603050405020304" pitchFamily="18" charset="0"/>
              </a:rPr>
              <a:t>RESULTS</a:t>
            </a:r>
          </a:p>
          <a:p>
            <a:pPr marL="285750" indent="-285750">
              <a:lnSpc>
                <a:spcPct val="150000"/>
              </a:lnSpc>
              <a:buFont typeface="Arial" panose="020B0604020202020204" pitchFamily="34" charset="0"/>
              <a:buChar char="•"/>
            </a:pPr>
            <a:r>
              <a:rPr lang="en-IN" dirty="0">
                <a:latin typeface="Times New Roman" panose="02020603050405020304" pitchFamily="18" charset="0"/>
              </a:rPr>
              <a:t>FUTURE ENHANCEMENTS</a:t>
            </a:r>
          </a:p>
          <a:p>
            <a:pPr marL="285750" indent="-285750">
              <a:lnSpc>
                <a:spcPct val="150000"/>
              </a:lnSpc>
              <a:buFont typeface="Arial" panose="020B0604020202020204" pitchFamily="34" charset="0"/>
              <a:buChar char="•"/>
            </a:pPr>
            <a:r>
              <a:rPr lang="en-IN" dirty="0">
                <a:latin typeface="Times New Roman" panose="02020603050405020304" pitchFamily="18" charset="0"/>
              </a:rPr>
              <a:t>REFERENCES</a:t>
            </a:r>
          </a:p>
        </p:txBody>
      </p:sp>
    </p:spTree>
    <p:extLst>
      <p:ext uri="{BB962C8B-B14F-4D97-AF65-F5344CB8AC3E}">
        <p14:creationId xmlns:p14="http://schemas.microsoft.com/office/powerpoint/2010/main" val="6324932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078F-646A-6AA5-320F-C5BD67D87648}"/>
              </a:ext>
            </a:extLst>
          </p:cNvPr>
          <p:cNvSpPr>
            <a:spLocks noGrp="1"/>
          </p:cNvSpPr>
          <p:nvPr>
            <p:ph type="title"/>
          </p:nvPr>
        </p:nvSpPr>
        <p:spPr>
          <a:xfrm>
            <a:off x="599625" y="186267"/>
            <a:ext cx="3932237" cy="1778001"/>
          </a:xfrm>
        </p:spPr>
        <p:txBody>
          <a:bodyPr>
            <a:noAutofit/>
          </a:bodyPr>
          <a:lstStyle/>
          <a:p>
            <a:r>
              <a:rPr lang="en-IN" sz="4800" dirty="0"/>
              <a:t>CLASS DIAGRAM</a:t>
            </a:r>
          </a:p>
        </p:txBody>
      </p:sp>
      <p:sp>
        <p:nvSpPr>
          <p:cNvPr id="4" name="Text Placeholder 3">
            <a:extLst>
              <a:ext uri="{FF2B5EF4-FFF2-40B4-BE49-F238E27FC236}">
                <a16:creationId xmlns:a16="http://schemas.microsoft.com/office/drawing/2014/main" id="{743A4783-6626-40E3-A2BE-194897AB7CDD}"/>
              </a:ext>
            </a:extLst>
          </p:cNvPr>
          <p:cNvSpPr>
            <a:spLocks noGrp="1"/>
          </p:cNvSpPr>
          <p:nvPr>
            <p:ph type="body" sz="half" idx="2"/>
          </p:nvPr>
        </p:nvSpPr>
        <p:spPr>
          <a:xfrm>
            <a:off x="533480" y="5449420"/>
            <a:ext cx="1430787" cy="462429"/>
          </a:xfrm>
        </p:spPr>
        <p:txBody>
          <a:bodyPr/>
          <a:lstStyle/>
          <a:p>
            <a:endParaRPr lang="en-IN" dirty="0"/>
          </a:p>
        </p:txBody>
      </p:sp>
      <p:pic>
        <p:nvPicPr>
          <p:cNvPr id="8" name="Content Placeholder 7">
            <a:extLst>
              <a:ext uri="{FF2B5EF4-FFF2-40B4-BE49-F238E27FC236}">
                <a16:creationId xmlns:a16="http://schemas.microsoft.com/office/drawing/2014/main" id="{2396FC5E-645A-68DB-177F-EF0A4607C8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02726" y="374128"/>
            <a:ext cx="6105316" cy="5874272"/>
          </a:xfrm>
        </p:spPr>
      </p:pic>
    </p:spTree>
    <p:extLst>
      <p:ext uri="{BB962C8B-B14F-4D97-AF65-F5344CB8AC3E}">
        <p14:creationId xmlns:p14="http://schemas.microsoft.com/office/powerpoint/2010/main" val="21578585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E021E-8B89-4523-E3E6-9F1E0EF4BD5C}"/>
              </a:ext>
            </a:extLst>
          </p:cNvPr>
          <p:cNvSpPr>
            <a:spLocks noGrp="1"/>
          </p:cNvSpPr>
          <p:nvPr>
            <p:ph type="title"/>
          </p:nvPr>
        </p:nvSpPr>
        <p:spPr>
          <a:xfrm>
            <a:off x="279751" y="176508"/>
            <a:ext cx="8596668" cy="1320800"/>
          </a:xfrm>
        </p:spPr>
        <p:txBody>
          <a:bodyPr>
            <a:normAutofit/>
          </a:bodyPr>
          <a:lstStyle/>
          <a:p>
            <a:r>
              <a:rPr lang="en-IN" sz="4800" dirty="0"/>
              <a:t>           SEQUENCE DIAGRAM</a:t>
            </a:r>
          </a:p>
        </p:txBody>
      </p:sp>
      <p:pic>
        <p:nvPicPr>
          <p:cNvPr id="7" name="Content Placeholder 6">
            <a:extLst>
              <a:ext uri="{FF2B5EF4-FFF2-40B4-BE49-F238E27FC236}">
                <a16:creationId xmlns:a16="http://schemas.microsoft.com/office/drawing/2014/main" id="{6FFE55E5-41C1-CFF6-1164-F5A63C7C98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15998" y="1193801"/>
            <a:ext cx="7731561" cy="5009092"/>
          </a:xfrm>
        </p:spPr>
      </p:pic>
    </p:spTree>
    <p:extLst>
      <p:ext uri="{BB962C8B-B14F-4D97-AF65-F5344CB8AC3E}">
        <p14:creationId xmlns:p14="http://schemas.microsoft.com/office/powerpoint/2010/main" val="35698235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F7B1D-5E85-B221-1135-3307A835611A}"/>
              </a:ext>
            </a:extLst>
          </p:cNvPr>
          <p:cNvSpPr>
            <a:spLocks noGrp="1"/>
          </p:cNvSpPr>
          <p:nvPr>
            <p:ph type="title"/>
          </p:nvPr>
        </p:nvSpPr>
        <p:spPr>
          <a:xfrm>
            <a:off x="849763" y="253997"/>
            <a:ext cx="3922262" cy="1803403"/>
          </a:xfrm>
        </p:spPr>
        <p:txBody>
          <a:bodyPr>
            <a:noAutofit/>
          </a:bodyPr>
          <a:lstStyle/>
          <a:p>
            <a:r>
              <a:rPr lang="en-IN" sz="4800" dirty="0"/>
              <a:t>ACTIVITY DIAGRAM </a:t>
            </a:r>
          </a:p>
        </p:txBody>
      </p:sp>
      <p:sp>
        <p:nvSpPr>
          <p:cNvPr id="4" name="Text Placeholder 3">
            <a:extLst>
              <a:ext uri="{FF2B5EF4-FFF2-40B4-BE49-F238E27FC236}">
                <a16:creationId xmlns:a16="http://schemas.microsoft.com/office/drawing/2014/main" id="{CF15ABE0-E3C3-5795-9FAF-9A159CCEF7A6}"/>
              </a:ext>
            </a:extLst>
          </p:cNvPr>
          <p:cNvSpPr>
            <a:spLocks noGrp="1"/>
          </p:cNvSpPr>
          <p:nvPr>
            <p:ph type="body" sz="half" idx="2"/>
          </p:nvPr>
        </p:nvSpPr>
        <p:spPr/>
        <p:txBody>
          <a:bodyPr/>
          <a:lstStyle/>
          <a:p>
            <a:endParaRPr lang="en-IN"/>
          </a:p>
        </p:txBody>
      </p:sp>
      <p:pic>
        <p:nvPicPr>
          <p:cNvPr id="8" name="Content Placeholder 7">
            <a:extLst>
              <a:ext uri="{FF2B5EF4-FFF2-40B4-BE49-F238E27FC236}">
                <a16:creationId xmlns:a16="http://schemas.microsoft.com/office/drawing/2014/main" id="{9825FDA5-76F8-D92F-8514-ABA2743CAB0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39267" y="300842"/>
            <a:ext cx="4317140" cy="6218492"/>
          </a:xfrm>
        </p:spPr>
      </p:pic>
    </p:spTree>
    <p:extLst>
      <p:ext uri="{BB962C8B-B14F-4D97-AF65-F5344CB8AC3E}">
        <p14:creationId xmlns:p14="http://schemas.microsoft.com/office/powerpoint/2010/main" val="33658651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4D82E-62A9-A061-4C4D-1CB493BB19B7}"/>
              </a:ext>
            </a:extLst>
          </p:cNvPr>
          <p:cNvSpPr>
            <a:spLocks noGrp="1"/>
          </p:cNvSpPr>
          <p:nvPr>
            <p:ph type="title"/>
          </p:nvPr>
        </p:nvSpPr>
        <p:spPr>
          <a:xfrm>
            <a:off x="770467" y="237066"/>
            <a:ext cx="8596668" cy="1320800"/>
          </a:xfrm>
        </p:spPr>
        <p:txBody>
          <a:bodyPr>
            <a:normAutofit/>
          </a:bodyPr>
          <a:lstStyle/>
          <a:p>
            <a:r>
              <a:rPr lang="en-IN" sz="4800" dirty="0"/>
              <a:t>          COMPONENT DIAGRAM</a:t>
            </a:r>
          </a:p>
        </p:txBody>
      </p:sp>
      <p:pic>
        <p:nvPicPr>
          <p:cNvPr id="7" name="Content Placeholder 6">
            <a:extLst>
              <a:ext uri="{FF2B5EF4-FFF2-40B4-BE49-F238E27FC236}">
                <a16:creationId xmlns:a16="http://schemas.microsoft.com/office/drawing/2014/main" id="{5676F830-366E-9F25-946B-6561862E5B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122" y="1414935"/>
            <a:ext cx="9608746" cy="4627090"/>
          </a:xfrm>
        </p:spPr>
      </p:pic>
    </p:spTree>
    <p:extLst>
      <p:ext uri="{BB962C8B-B14F-4D97-AF65-F5344CB8AC3E}">
        <p14:creationId xmlns:p14="http://schemas.microsoft.com/office/powerpoint/2010/main" val="12471785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3F572-2FB5-8730-2BF8-05E2CCF7C298}"/>
              </a:ext>
            </a:extLst>
          </p:cNvPr>
          <p:cNvSpPr>
            <a:spLocks noGrp="1"/>
          </p:cNvSpPr>
          <p:nvPr>
            <p:ph type="title"/>
          </p:nvPr>
        </p:nvSpPr>
        <p:spPr>
          <a:xfrm>
            <a:off x="1379463" y="2275114"/>
            <a:ext cx="8596668" cy="1320800"/>
          </a:xfrm>
        </p:spPr>
        <p:txBody>
          <a:bodyPr>
            <a:normAutofit/>
          </a:bodyPr>
          <a:lstStyle/>
          <a:p>
            <a:r>
              <a:rPr lang="en-IN" sz="4800" dirty="0"/>
              <a:t>               TEST CASES</a:t>
            </a:r>
          </a:p>
        </p:txBody>
      </p:sp>
    </p:spTree>
    <p:extLst>
      <p:ext uri="{BB962C8B-B14F-4D97-AF65-F5344CB8AC3E}">
        <p14:creationId xmlns:p14="http://schemas.microsoft.com/office/powerpoint/2010/main" val="19336499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8E43CA44-4C7A-3885-D553-E1B2747F1F90}"/>
              </a:ext>
            </a:extLst>
          </p:cNvPr>
          <p:cNvGraphicFramePr>
            <a:graphicFrameLocks noGrp="1"/>
          </p:cNvGraphicFramePr>
          <p:nvPr>
            <p:extLst>
              <p:ext uri="{D42A27DB-BD31-4B8C-83A1-F6EECF244321}">
                <p14:modId xmlns:p14="http://schemas.microsoft.com/office/powerpoint/2010/main" val="2941350301"/>
              </p:ext>
            </p:extLst>
          </p:nvPr>
        </p:nvGraphicFramePr>
        <p:xfrm>
          <a:off x="1752600" y="939801"/>
          <a:ext cx="7111998" cy="5102223"/>
        </p:xfrm>
        <a:graphic>
          <a:graphicData uri="http://schemas.openxmlformats.org/drawingml/2006/table">
            <a:tbl>
              <a:tblPr/>
              <a:tblGrid>
                <a:gridCol w="1185333">
                  <a:extLst>
                    <a:ext uri="{9D8B030D-6E8A-4147-A177-3AD203B41FA5}">
                      <a16:colId xmlns:a16="http://schemas.microsoft.com/office/drawing/2014/main" val="85305255"/>
                    </a:ext>
                  </a:extLst>
                </a:gridCol>
                <a:gridCol w="1185333">
                  <a:extLst>
                    <a:ext uri="{9D8B030D-6E8A-4147-A177-3AD203B41FA5}">
                      <a16:colId xmlns:a16="http://schemas.microsoft.com/office/drawing/2014/main" val="3361942776"/>
                    </a:ext>
                  </a:extLst>
                </a:gridCol>
                <a:gridCol w="1185333">
                  <a:extLst>
                    <a:ext uri="{9D8B030D-6E8A-4147-A177-3AD203B41FA5}">
                      <a16:colId xmlns:a16="http://schemas.microsoft.com/office/drawing/2014/main" val="1392607760"/>
                    </a:ext>
                  </a:extLst>
                </a:gridCol>
                <a:gridCol w="1185333">
                  <a:extLst>
                    <a:ext uri="{9D8B030D-6E8A-4147-A177-3AD203B41FA5}">
                      <a16:colId xmlns:a16="http://schemas.microsoft.com/office/drawing/2014/main" val="709730503"/>
                    </a:ext>
                  </a:extLst>
                </a:gridCol>
                <a:gridCol w="1185333">
                  <a:extLst>
                    <a:ext uri="{9D8B030D-6E8A-4147-A177-3AD203B41FA5}">
                      <a16:colId xmlns:a16="http://schemas.microsoft.com/office/drawing/2014/main" val="2498826983"/>
                    </a:ext>
                  </a:extLst>
                </a:gridCol>
                <a:gridCol w="1185333">
                  <a:extLst>
                    <a:ext uri="{9D8B030D-6E8A-4147-A177-3AD203B41FA5}">
                      <a16:colId xmlns:a16="http://schemas.microsoft.com/office/drawing/2014/main" val="1918921754"/>
                    </a:ext>
                  </a:extLst>
                </a:gridCol>
              </a:tblGrid>
              <a:tr h="285724">
                <a:tc>
                  <a:txBody>
                    <a:bodyPr/>
                    <a:lstStyle/>
                    <a:p>
                      <a:endParaRPr lang="en-IN" sz="600" dirty="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extLst>
                  <a:ext uri="{0D108BD9-81ED-4DB2-BD59-A6C34878D82A}">
                    <a16:rowId xmlns:a16="http://schemas.microsoft.com/office/drawing/2014/main" val="3120431648"/>
                  </a:ext>
                </a:extLst>
              </a:tr>
              <a:tr h="408178">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extLst>
                  <a:ext uri="{0D108BD9-81ED-4DB2-BD59-A6C34878D82A}">
                    <a16:rowId xmlns:a16="http://schemas.microsoft.com/office/drawing/2014/main" val="3947002908"/>
                  </a:ext>
                </a:extLst>
              </a:tr>
              <a:tr h="408178">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US"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extLst>
                  <a:ext uri="{0D108BD9-81ED-4DB2-BD59-A6C34878D82A}">
                    <a16:rowId xmlns:a16="http://schemas.microsoft.com/office/drawing/2014/main" val="1004458438"/>
                  </a:ext>
                </a:extLst>
              </a:tr>
              <a:tr h="408178">
                <a:tc>
                  <a:txBody>
                    <a:bodyPr/>
                    <a:lstStyle/>
                    <a:p>
                      <a:endParaRPr lang="en-IN" sz="600" dirty="0"/>
                    </a:p>
                  </a:txBody>
                  <a:tcPr marL="31051" marR="31051" marT="15526" marB="15526" anchor="ctr">
                    <a:lnL>
                      <a:noFill/>
                    </a:lnL>
                    <a:lnR>
                      <a:noFill/>
                    </a:lnR>
                    <a:lnT>
                      <a:noFill/>
                    </a:lnT>
                    <a:lnB>
                      <a:noFill/>
                    </a:lnB>
                    <a:noFill/>
                  </a:tcPr>
                </a:tc>
                <a:tc>
                  <a:txBody>
                    <a:bodyPr/>
                    <a:lstStyle/>
                    <a:p>
                      <a:endParaRPr lang="en-IN" sz="600" dirty="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extLst>
                  <a:ext uri="{0D108BD9-81ED-4DB2-BD59-A6C34878D82A}">
                    <a16:rowId xmlns:a16="http://schemas.microsoft.com/office/drawing/2014/main" val="2460770408"/>
                  </a:ext>
                </a:extLst>
              </a:tr>
              <a:tr h="530631">
                <a:tc>
                  <a:txBody>
                    <a:bodyPr/>
                    <a:lstStyle/>
                    <a:p>
                      <a:endParaRPr lang="en-IN" sz="600"/>
                    </a:p>
                  </a:txBody>
                  <a:tcPr marL="31051" marR="31051" marT="15526" marB="15526" anchor="ctr">
                    <a:lnL>
                      <a:noFill/>
                    </a:lnL>
                    <a:lnR>
                      <a:noFill/>
                    </a:lnR>
                    <a:lnT>
                      <a:noFill/>
                    </a:lnT>
                    <a:lnB>
                      <a:noFill/>
                    </a:lnB>
                    <a:noFill/>
                  </a:tcPr>
                </a:tc>
                <a:tc>
                  <a:txBody>
                    <a:bodyPr/>
                    <a:lstStyle/>
                    <a:p>
                      <a:endParaRPr lang="en-US"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US"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extLst>
                  <a:ext uri="{0D108BD9-81ED-4DB2-BD59-A6C34878D82A}">
                    <a16:rowId xmlns:a16="http://schemas.microsoft.com/office/drawing/2014/main" val="823477545"/>
                  </a:ext>
                </a:extLst>
              </a:tr>
              <a:tr h="530631">
                <a:tc>
                  <a:txBody>
                    <a:bodyPr/>
                    <a:lstStyle/>
                    <a:p>
                      <a:endParaRPr lang="en-IN" sz="600"/>
                    </a:p>
                  </a:txBody>
                  <a:tcPr marL="31051" marR="31051" marT="15526" marB="15526" anchor="ctr">
                    <a:lnL>
                      <a:noFill/>
                    </a:lnL>
                    <a:lnR>
                      <a:noFill/>
                    </a:lnR>
                    <a:lnT>
                      <a:noFill/>
                    </a:lnT>
                    <a:lnB>
                      <a:noFill/>
                    </a:lnB>
                    <a:noFill/>
                  </a:tcPr>
                </a:tc>
                <a:tc>
                  <a:txBody>
                    <a:bodyPr/>
                    <a:lstStyle/>
                    <a:p>
                      <a:endParaRPr lang="en-US"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extLst>
                  <a:ext uri="{0D108BD9-81ED-4DB2-BD59-A6C34878D82A}">
                    <a16:rowId xmlns:a16="http://schemas.microsoft.com/office/drawing/2014/main" val="2954354032"/>
                  </a:ext>
                </a:extLst>
              </a:tr>
              <a:tr h="530631">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US"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extLst>
                  <a:ext uri="{0D108BD9-81ED-4DB2-BD59-A6C34878D82A}">
                    <a16:rowId xmlns:a16="http://schemas.microsoft.com/office/drawing/2014/main" val="2795194975"/>
                  </a:ext>
                </a:extLst>
              </a:tr>
              <a:tr h="285724">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extLst>
                  <a:ext uri="{0D108BD9-81ED-4DB2-BD59-A6C34878D82A}">
                    <a16:rowId xmlns:a16="http://schemas.microsoft.com/office/drawing/2014/main" val="1360628756"/>
                  </a:ext>
                </a:extLst>
              </a:tr>
              <a:tr h="408178">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extLst>
                  <a:ext uri="{0D108BD9-81ED-4DB2-BD59-A6C34878D82A}">
                    <a16:rowId xmlns:a16="http://schemas.microsoft.com/office/drawing/2014/main" val="1171468474"/>
                  </a:ext>
                </a:extLst>
              </a:tr>
              <a:tr h="653085">
                <a:tc>
                  <a:txBody>
                    <a:bodyPr/>
                    <a:lstStyle/>
                    <a:p>
                      <a:endParaRPr lang="en-IN" sz="600"/>
                    </a:p>
                  </a:txBody>
                  <a:tcPr marL="31051" marR="31051" marT="15526" marB="15526" anchor="ctr">
                    <a:lnL>
                      <a:noFill/>
                    </a:lnL>
                    <a:lnR>
                      <a:noFill/>
                    </a:lnR>
                    <a:lnT>
                      <a:noFill/>
                    </a:lnT>
                    <a:lnB>
                      <a:noFill/>
                    </a:lnB>
                    <a:noFill/>
                  </a:tcPr>
                </a:tc>
                <a:tc>
                  <a:txBody>
                    <a:bodyPr/>
                    <a:lstStyle/>
                    <a:p>
                      <a:endParaRPr lang="en-US"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US"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extLst>
                  <a:ext uri="{0D108BD9-81ED-4DB2-BD59-A6C34878D82A}">
                    <a16:rowId xmlns:a16="http://schemas.microsoft.com/office/drawing/2014/main" val="269176729"/>
                  </a:ext>
                </a:extLst>
              </a:tr>
              <a:tr h="653085">
                <a:tc>
                  <a:txBody>
                    <a:bodyPr/>
                    <a:lstStyle/>
                    <a:p>
                      <a:endParaRPr lang="en-IN"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US" sz="600"/>
                    </a:p>
                  </a:txBody>
                  <a:tcPr marL="31051" marR="31051" marT="15526" marB="15526" anchor="ctr">
                    <a:lnL>
                      <a:noFill/>
                    </a:lnL>
                    <a:lnR>
                      <a:noFill/>
                    </a:lnR>
                    <a:lnT>
                      <a:noFill/>
                    </a:lnT>
                    <a:lnB>
                      <a:noFill/>
                    </a:lnB>
                    <a:noFill/>
                  </a:tcPr>
                </a:tc>
                <a:tc>
                  <a:txBody>
                    <a:bodyPr/>
                    <a:lstStyle/>
                    <a:p>
                      <a:endParaRPr lang="en-US" sz="600"/>
                    </a:p>
                  </a:txBody>
                  <a:tcPr marL="31051" marR="31051" marT="15526" marB="15526" anchor="ctr">
                    <a:lnL>
                      <a:noFill/>
                    </a:lnL>
                    <a:lnR>
                      <a:noFill/>
                    </a:lnR>
                    <a:lnT>
                      <a:noFill/>
                    </a:lnT>
                    <a:lnB>
                      <a:noFill/>
                    </a:lnB>
                    <a:noFill/>
                  </a:tcPr>
                </a:tc>
                <a:tc>
                  <a:txBody>
                    <a:bodyPr/>
                    <a:lstStyle/>
                    <a:p>
                      <a:endParaRPr lang="en-IN" sz="600"/>
                    </a:p>
                  </a:txBody>
                  <a:tcPr marL="31051" marR="31051" marT="15526" marB="15526" anchor="ctr">
                    <a:lnL>
                      <a:noFill/>
                    </a:lnL>
                    <a:lnR>
                      <a:noFill/>
                    </a:lnR>
                    <a:lnT>
                      <a:noFill/>
                    </a:lnT>
                    <a:lnB>
                      <a:noFill/>
                    </a:lnB>
                    <a:noFill/>
                  </a:tcPr>
                </a:tc>
                <a:tc>
                  <a:txBody>
                    <a:bodyPr/>
                    <a:lstStyle/>
                    <a:p>
                      <a:endParaRPr lang="en-IN" sz="600" dirty="0"/>
                    </a:p>
                  </a:txBody>
                  <a:tcPr marL="31051" marR="31051" marT="15526" marB="15526" anchor="ctr">
                    <a:lnL>
                      <a:noFill/>
                    </a:lnL>
                    <a:lnR>
                      <a:noFill/>
                    </a:lnR>
                    <a:lnT>
                      <a:noFill/>
                    </a:lnT>
                    <a:lnB>
                      <a:noFill/>
                    </a:lnB>
                    <a:noFill/>
                  </a:tcPr>
                </a:tc>
                <a:extLst>
                  <a:ext uri="{0D108BD9-81ED-4DB2-BD59-A6C34878D82A}">
                    <a16:rowId xmlns:a16="http://schemas.microsoft.com/office/drawing/2014/main" val="2496500592"/>
                  </a:ext>
                </a:extLst>
              </a:tr>
            </a:tbl>
          </a:graphicData>
        </a:graphic>
      </p:graphicFrame>
      <p:pic>
        <p:nvPicPr>
          <p:cNvPr id="4" name="Picture 3">
            <a:extLst>
              <a:ext uri="{FF2B5EF4-FFF2-40B4-BE49-F238E27FC236}">
                <a16:creationId xmlns:a16="http://schemas.microsoft.com/office/drawing/2014/main" id="{AD5F30AC-9201-C6DF-DAFB-B3F3040155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9750" y="2952750"/>
            <a:ext cx="952500" cy="952500"/>
          </a:xfrm>
          <a:prstGeom prst="rect">
            <a:avLst/>
          </a:prstGeom>
        </p:spPr>
      </p:pic>
      <p:graphicFrame>
        <p:nvGraphicFramePr>
          <p:cNvPr id="5" name="Table 4">
            <a:extLst>
              <a:ext uri="{FF2B5EF4-FFF2-40B4-BE49-F238E27FC236}">
                <a16:creationId xmlns:a16="http://schemas.microsoft.com/office/drawing/2014/main" id="{43465C26-2CF5-5100-ACE4-4CF40DCC46D2}"/>
              </a:ext>
            </a:extLst>
          </p:cNvPr>
          <p:cNvGraphicFramePr>
            <a:graphicFrameLocks noGrp="1"/>
          </p:cNvGraphicFramePr>
          <p:nvPr>
            <p:extLst>
              <p:ext uri="{D42A27DB-BD31-4B8C-83A1-F6EECF244321}">
                <p14:modId xmlns:p14="http://schemas.microsoft.com/office/powerpoint/2010/main" val="3034205578"/>
              </p:ext>
            </p:extLst>
          </p:nvPr>
        </p:nvGraphicFramePr>
        <p:xfrm>
          <a:off x="1380067" y="36729"/>
          <a:ext cx="7670796" cy="7331860"/>
        </p:xfrm>
        <a:graphic>
          <a:graphicData uri="http://schemas.openxmlformats.org/drawingml/2006/table">
            <a:tbl>
              <a:tblPr firstRow="1" bandRow="1">
                <a:tableStyleId>{5C22544A-7EE6-4342-B048-85BDC9FD1C3A}</a:tableStyleId>
              </a:tblPr>
              <a:tblGrid>
                <a:gridCol w="701126">
                  <a:extLst>
                    <a:ext uri="{9D8B030D-6E8A-4147-A177-3AD203B41FA5}">
                      <a16:colId xmlns:a16="http://schemas.microsoft.com/office/drawing/2014/main" val="1757947705"/>
                    </a:ext>
                  </a:extLst>
                </a:gridCol>
                <a:gridCol w="1890483">
                  <a:extLst>
                    <a:ext uri="{9D8B030D-6E8A-4147-A177-3AD203B41FA5}">
                      <a16:colId xmlns:a16="http://schemas.microsoft.com/office/drawing/2014/main" val="4178022716"/>
                    </a:ext>
                  </a:extLst>
                </a:gridCol>
                <a:gridCol w="1295805">
                  <a:extLst>
                    <a:ext uri="{9D8B030D-6E8A-4147-A177-3AD203B41FA5}">
                      <a16:colId xmlns:a16="http://schemas.microsoft.com/office/drawing/2014/main" val="3418963051"/>
                    </a:ext>
                  </a:extLst>
                </a:gridCol>
                <a:gridCol w="1295805">
                  <a:extLst>
                    <a:ext uri="{9D8B030D-6E8A-4147-A177-3AD203B41FA5}">
                      <a16:colId xmlns:a16="http://schemas.microsoft.com/office/drawing/2014/main" val="492080091"/>
                    </a:ext>
                  </a:extLst>
                </a:gridCol>
                <a:gridCol w="1361755">
                  <a:extLst>
                    <a:ext uri="{9D8B030D-6E8A-4147-A177-3AD203B41FA5}">
                      <a16:colId xmlns:a16="http://schemas.microsoft.com/office/drawing/2014/main" val="1195965092"/>
                    </a:ext>
                  </a:extLst>
                </a:gridCol>
                <a:gridCol w="1125822">
                  <a:extLst>
                    <a:ext uri="{9D8B030D-6E8A-4147-A177-3AD203B41FA5}">
                      <a16:colId xmlns:a16="http://schemas.microsoft.com/office/drawing/2014/main" val="2198747052"/>
                    </a:ext>
                  </a:extLst>
                </a:gridCol>
              </a:tblGrid>
              <a:tr h="555005">
                <a:tc>
                  <a:txBody>
                    <a:bodyPr/>
                    <a:lstStyle/>
                    <a:p>
                      <a:r>
                        <a:rPr lang="en-IN" sz="1600" dirty="0"/>
                        <a:t>S.NO</a:t>
                      </a:r>
                    </a:p>
                  </a:txBody>
                  <a:tcPr/>
                </a:tc>
                <a:tc>
                  <a:txBody>
                    <a:bodyPr/>
                    <a:lstStyle/>
                    <a:p>
                      <a:r>
                        <a:rPr lang="en-IN" sz="1600" dirty="0"/>
                        <a:t>Test Case Name</a:t>
                      </a:r>
                    </a:p>
                  </a:txBody>
                  <a:tcPr/>
                </a:tc>
                <a:tc>
                  <a:txBody>
                    <a:bodyPr/>
                    <a:lstStyle/>
                    <a:p>
                      <a:r>
                        <a:rPr lang="en-IN" sz="1600" dirty="0"/>
                        <a:t>Input</a:t>
                      </a:r>
                    </a:p>
                  </a:txBody>
                  <a:tcPr/>
                </a:tc>
                <a:tc>
                  <a:txBody>
                    <a:bodyPr/>
                    <a:lstStyle/>
                    <a:p>
                      <a:r>
                        <a:rPr lang="en-IN" sz="1600" dirty="0"/>
                        <a:t>Expected Output</a:t>
                      </a:r>
                    </a:p>
                  </a:txBody>
                  <a:tcPr/>
                </a:tc>
                <a:tc>
                  <a:txBody>
                    <a:bodyPr/>
                    <a:lstStyle/>
                    <a:p>
                      <a:r>
                        <a:rPr lang="en-IN" sz="1600" dirty="0"/>
                        <a:t>Actual Output</a:t>
                      </a:r>
                    </a:p>
                  </a:txBody>
                  <a:tcPr/>
                </a:tc>
                <a:tc>
                  <a:txBody>
                    <a:bodyPr/>
                    <a:lstStyle/>
                    <a:p>
                      <a:r>
                        <a:rPr lang="en-IN" sz="1600" dirty="0"/>
                        <a:t>Remarks</a:t>
                      </a:r>
                    </a:p>
                  </a:txBody>
                  <a:tcPr/>
                </a:tc>
                <a:extLst>
                  <a:ext uri="{0D108BD9-81ED-4DB2-BD59-A6C34878D82A}">
                    <a16:rowId xmlns:a16="http://schemas.microsoft.com/office/drawing/2014/main" val="1734414466"/>
                  </a:ext>
                </a:extLst>
              </a:tr>
              <a:tr h="788691">
                <a:tc>
                  <a:txBody>
                    <a:bodyPr/>
                    <a:lstStyle/>
                    <a:p>
                      <a:r>
                        <a:rPr lang="en-IN" sz="1600" dirty="0"/>
                        <a:t>1</a:t>
                      </a:r>
                    </a:p>
                  </a:txBody>
                  <a:tcPr/>
                </a:tc>
                <a:tc>
                  <a:txBody>
                    <a:bodyPr/>
                    <a:lstStyle/>
                    <a:p>
                      <a:r>
                        <a:rPr lang="en-IN" sz="1600" dirty="0"/>
                        <a:t>Webcam Access Granted</a:t>
                      </a:r>
                    </a:p>
                  </a:txBody>
                  <a:tcPr/>
                </a:tc>
                <a:tc>
                  <a:txBody>
                    <a:bodyPr/>
                    <a:lstStyle/>
                    <a:p>
                      <a:r>
                        <a:rPr lang="en-IN" sz="1600" dirty="0"/>
                        <a:t>User grants webcam permission</a:t>
                      </a:r>
                    </a:p>
                  </a:txBody>
                  <a:tcPr/>
                </a:tc>
                <a:tc>
                  <a:txBody>
                    <a:bodyPr/>
                    <a:lstStyle/>
                    <a:p>
                      <a:r>
                        <a:rPr lang="en-IN" sz="1600" dirty="0"/>
                        <a:t>Video stream starts</a:t>
                      </a:r>
                    </a:p>
                  </a:txBody>
                  <a:tcPr/>
                </a:tc>
                <a:tc>
                  <a:txBody>
                    <a:bodyPr/>
                    <a:lstStyle/>
                    <a:p>
                      <a:r>
                        <a:rPr lang="en-IN" sz="1600" dirty="0"/>
                        <a:t>Video stream starts</a:t>
                      </a:r>
                    </a:p>
                  </a:txBody>
                  <a:tcPr/>
                </a:tc>
                <a:tc>
                  <a:txBody>
                    <a:bodyPr/>
                    <a:lstStyle/>
                    <a:p>
                      <a:r>
                        <a:rPr lang="en-IN" sz="1600" dirty="0"/>
                        <a:t>Pass</a:t>
                      </a:r>
                    </a:p>
                  </a:txBody>
                  <a:tcPr/>
                </a:tc>
                <a:extLst>
                  <a:ext uri="{0D108BD9-81ED-4DB2-BD59-A6C34878D82A}">
                    <a16:rowId xmlns:a16="http://schemas.microsoft.com/office/drawing/2014/main" val="3637876784"/>
                  </a:ext>
                </a:extLst>
              </a:tr>
              <a:tr h="788691">
                <a:tc>
                  <a:txBody>
                    <a:bodyPr/>
                    <a:lstStyle/>
                    <a:p>
                      <a:r>
                        <a:rPr lang="en-IN" sz="1600" dirty="0"/>
                        <a:t>2</a:t>
                      </a:r>
                    </a:p>
                  </a:txBody>
                  <a:tcPr/>
                </a:tc>
                <a:tc>
                  <a:txBody>
                    <a:bodyPr/>
                    <a:lstStyle/>
                    <a:p>
                      <a:r>
                        <a:rPr lang="en-IN" sz="1600" dirty="0"/>
                        <a:t>Webcam Access Denied</a:t>
                      </a:r>
                    </a:p>
                  </a:txBody>
                  <a:tcPr/>
                </a:tc>
                <a:tc>
                  <a:txBody>
                    <a:bodyPr/>
                    <a:lstStyle/>
                    <a:p>
                      <a:r>
                        <a:rPr lang="en-IN" sz="1600" dirty="0"/>
                        <a:t>User denies webcam permission</a:t>
                      </a:r>
                    </a:p>
                  </a:txBody>
                  <a:tcPr/>
                </a:tc>
                <a:tc>
                  <a:txBody>
                    <a:bodyPr/>
                    <a:lstStyle/>
                    <a:p>
                      <a:r>
                        <a:rPr lang="en-US" sz="1600" dirty="0"/>
                        <a:t>Show error or prompt again</a:t>
                      </a:r>
                      <a:endParaRPr lang="en-IN" sz="1600" dirty="0"/>
                    </a:p>
                  </a:txBody>
                  <a:tcPr/>
                </a:tc>
                <a:tc>
                  <a:txBody>
                    <a:bodyPr/>
                    <a:lstStyle/>
                    <a:p>
                      <a:r>
                        <a:rPr lang="en-IN" sz="1600" dirty="0"/>
                        <a:t>Error shown</a:t>
                      </a:r>
                    </a:p>
                  </a:txBody>
                  <a:tcPr anchor="ctr"/>
                </a:tc>
                <a:tc>
                  <a:txBody>
                    <a:bodyPr/>
                    <a:lstStyle/>
                    <a:p>
                      <a:r>
                        <a:rPr lang="en-IN" sz="1600" dirty="0"/>
                        <a:t>Pass</a:t>
                      </a:r>
                    </a:p>
                  </a:txBody>
                  <a:tcPr/>
                </a:tc>
                <a:extLst>
                  <a:ext uri="{0D108BD9-81ED-4DB2-BD59-A6C34878D82A}">
                    <a16:rowId xmlns:a16="http://schemas.microsoft.com/office/drawing/2014/main" val="2023122595"/>
                  </a:ext>
                </a:extLst>
              </a:tr>
              <a:tr h="555005">
                <a:tc>
                  <a:txBody>
                    <a:bodyPr/>
                    <a:lstStyle/>
                    <a:p>
                      <a:r>
                        <a:rPr lang="en-IN" sz="1600" dirty="0"/>
                        <a:t>3</a:t>
                      </a:r>
                    </a:p>
                  </a:txBody>
                  <a:tcPr/>
                </a:tc>
                <a:tc>
                  <a:txBody>
                    <a:bodyPr/>
                    <a:lstStyle/>
                    <a:p>
                      <a:r>
                        <a:rPr lang="en-IN" sz="1600" dirty="0"/>
                        <a:t>Detect Happy Emotion</a:t>
                      </a:r>
                    </a:p>
                  </a:txBody>
                  <a:tcPr/>
                </a:tc>
                <a:tc>
                  <a:txBody>
                    <a:bodyPr/>
                    <a:lstStyle/>
                    <a:p>
                      <a:r>
                        <a:rPr lang="en-IN" sz="1600" dirty="0"/>
                        <a:t>Frame with user smiling</a:t>
                      </a:r>
                    </a:p>
                  </a:txBody>
                  <a:tcPr anchor="ctr"/>
                </a:tc>
                <a:tc>
                  <a:txBody>
                    <a:bodyPr/>
                    <a:lstStyle/>
                    <a:p>
                      <a:r>
                        <a:rPr lang="en-IN" sz="1600" dirty="0"/>
                        <a:t>Emotion: Happy</a:t>
                      </a:r>
                    </a:p>
                  </a:txBody>
                  <a:tcPr/>
                </a:tc>
                <a:tc>
                  <a:txBody>
                    <a:bodyPr/>
                    <a:lstStyle/>
                    <a:p>
                      <a:r>
                        <a:rPr lang="en-IN" sz="1600" dirty="0"/>
                        <a:t>Emotion: Happy</a:t>
                      </a:r>
                    </a:p>
                  </a:txBody>
                  <a:tcPr/>
                </a:tc>
                <a:tc>
                  <a:txBody>
                    <a:bodyPr/>
                    <a:lstStyle/>
                    <a:p>
                      <a:r>
                        <a:rPr lang="en-IN" sz="1600" dirty="0"/>
                        <a:t>Pass</a:t>
                      </a:r>
                    </a:p>
                  </a:txBody>
                  <a:tcPr/>
                </a:tc>
                <a:extLst>
                  <a:ext uri="{0D108BD9-81ED-4DB2-BD59-A6C34878D82A}">
                    <a16:rowId xmlns:a16="http://schemas.microsoft.com/office/drawing/2014/main" val="1566813017"/>
                  </a:ext>
                </a:extLst>
              </a:tr>
              <a:tr h="1022377">
                <a:tc>
                  <a:txBody>
                    <a:bodyPr/>
                    <a:lstStyle/>
                    <a:p>
                      <a:r>
                        <a:rPr lang="en-IN" sz="1600" dirty="0"/>
                        <a:t>4</a:t>
                      </a:r>
                    </a:p>
                  </a:txBody>
                  <a:tcPr/>
                </a:tc>
                <a:tc>
                  <a:txBody>
                    <a:bodyPr/>
                    <a:lstStyle/>
                    <a:p>
                      <a:r>
                        <a:rPr lang="en-US" sz="1600" dirty="0"/>
                        <a:t>Detect Emotion - No Face Present</a:t>
                      </a:r>
                      <a:endParaRPr lang="en-IN" sz="1600" dirty="0"/>
                    </a:p>
                  </a:txBody>
                  <a:tcPr/>
                </a:tc>
                <a:tc>
                  <a:txBody>
                    <a:bodyPr/>
                    <a:lstStyle/>
                    <a:p>
                      <a:r>
                        <a:rPr lang="en-IN" sz="1600" dirty="0"/>
                        <a:t>Frame with background only</a:t>
                      </a:r>
                    </a:p>
                  </a:txBody>
                  <a:tcPr/>
                </a:tc>
                <a:tc>
                  <a:txBody>
                    <a:bodyPr/>
                    <a:lstStyle/>
                    <a:p>
                      <a:r>
                        <a:rPr lang="en-US" sz="1600" dirty="0"/>
                        <a:t>“No face detected" message shown</a:t>
                      </a:r>
                      <a:endParaRPr lang="en-IN" sz="1600" dirty="0"/>
                    </a:p>
                  </a:txBody>
                  <a:tcPr/>
                </a:tc>
                <a:tc>
                  <a:txBody>
                    <a:bodyPr/>
                    <a:lstStyle/>
                    <a:p>
                      <a:r>
                        <a:rPr lang="en-IN" sz="1600" dirty="0"/>
                        <a:t>"No face detected" shown</a:t>
                      </a:r>
                    </a:p>
                  </a:txBody>
                  <a:tcPr/>
                </a:tc>
                <a:tc>
                  <a:txBody>
                    <a:bodyPr/>
                    <a:lstStyle/>
                    <a:p>
                      <a:r>
                        <a:rPr lang="en-IN" sz="1600" dirty="0"/>
                        <a:t>Pass</a:t>
                      </a:r>
                    </a:p>
                  </a:txBody>
                  <a:tcPr/>
                </a:tc>
                <a:extLst>
                  <a:ext uri="{0D108BD9-81ED-4DB2-BD59-A6C34878D82A}">
                    <a16:rowId xmlns:a16="http://schemas.microsoft.com/office/drawing/2014/main" val="2170196078"/>
                  </a:ext>
                </a:extLst>
              </a:tr>
              <a:tr h="1022377">
                <a:tc>
                  <a:txBody>
                    <a:bodyPr/>
                    <a:lstStyle/>
                    <a:p>
                      <a:r>
                        <a:rPr lang="en-IN" sz="1600" dirty="0"/>
                        <a:t>5</a:t>
                      </a:r>
                    </a:p>
                  </a:txBody>
                  <a:tcPr/>
                </a:tc>
                <a:tc>
                  <a:txBody>
                    <a:bodyPr/>
                    <a:lstStyle/>
                    <a:p>
                      <a:r>
                        <a:rPr lang="en-IN" sz="1600" dirty="0"/>
                        <a:t>Recommend Music - Unknown Emotion</a:t>
                      </a:r>
                    </a:p>
                  </a:txBody>
                  <a:tcPr/>
                </a:tc>
                <a:tc>
                  <a:txBody>
                    <a:bodyPr/>
                    <a:lstStyle/>
                    <a:p>
                      <a:r>
                        <a:rPr lang="en-IN" sz="1600" dirty="0"/>
                        <a:t>Frame with unreadable expression</a:t>
                      </a:r>
                    </a:p>
                  </a:txBody>
                  <a:tcPr/>
                </a:tc>
                <a:tc>
                  <a:txBody>
                    <a:bodyPr/>
                    <a:lstStyle/>
                    <a:p>
                      <a:r>
                        <a:rPr lang="en-US" sz="1600" dirty="0"/>
                        <a:t>Default or empty playlist shown</a:t>
                      </a:r>
                      <a:endParaRPr lang="en-IN" sz="1600" dirty="0"/>
                    </a:p>
                  </a:txBody>
                  <a:tcPr/>
                </a:tc>
                <a:tc>
                  <a:txBody>
                    <a:bodyPr/>
                    <a:lstStyle/>
                    <a:p>
                      <a:r>
                        <a:rPr lang="en-IN" sz="1600" dirty="0"/>
                        <a:t>Default playlist shown</a:t>
                      </a:r>
                    </a:p>
                  </a:txBody>
                  <a:tcPr/>
                </a:tc>
                <a:tc>
                  <a:txBody>
                    <a:bodyPr/>
                    <a:lstStyle/>
                    <a:p>
                      <a:r>
                        <a:rPr lang="en-IN" sz="1600" dirty="0"/>
                        <a:t>Pass</a:t>
                      </a:r>
                    </a:p>
                  </a:txBody>
                  <a:tcPr/>
                </a:tc>
                <a:extLst>
                  <a:ext uri="{0D108BD9-81ED-4DB2-BD59-A6C34878D82A}">
                    <a16:rowId xmlns:a16="http://schemas.microsoft.com/office/drawing/2014/main" val="3527425932"/>
                  </a:ext>
                </a:extLst>
              </a:tr>
              <a:tr h="555005">
                <a:tc>
                  <a:txBody>
                    <a:bodyPr/>
                    <a:lstStyle/>
                    <a:p>
                      <a:r>
                        <a:rPr lang="en-IN" sz="1600" dirty="0"/>
                        <a:t>6</a:t>
                      </a:r>
                    </a:p>
                  </a:txBody>
                  <a:tcPr/>
                </a:tc>
                <a:tc>
                  <a:txBody>
                    <a:bodyPr/>
                    <a:lstStyle/>
                    <a:p>
                      <a:r>
                        <a:rPr lang="en-IN" sz="1600" dirty="0"/>
                        <a:t>Play Song</a:t>
                      </a:r>
                    </a:p>
                  </a:txBody>
                  <a:tcPr/>
                </a:tc>
                <a:tc>
                  <a:txBody>
                    <a:bodyPr/>
                    <a:lstStyle/>
                    <a:p>
                      <a:r>
                        <a:rPr lang="en-IN" sz="1600" dirty="0"/>
                        <a:t>User clicks Play button</a:t>
                      </a:r>
                    </a:p>
                  </a:txBody>
                  <a:tcPr/>
                </a:tc>
                <a:tc>
                  <a:txBody>
                    <a:bodyPr/>
                    <a:lstStyle/>
                    <a:p>
                      <a:r>
                        <a:rPr lang="en-IN" sz="1600" dirty="0"/>
                        <a:t>Music starts playing</a:t>
                      </a:r>
                    </a:p>
                  </a:txBody>
                  <a:tcPr/>
                </a:tc>
                <a:tc>
                  <a:txBody>
                    <a:bodyPr/>
                    <a:lstStyle/>
                    <a:p>
                      <a:r>
                        <a:rPr lang="en-IN" sz="1600" dirty="0"/>
                        <a:t>Music plays</a:t>
                      </a:r>
                    </a:p>
                  </a:txBody>
                  <a:tcPr anchor="ctr"/>
                </a:tc>
                <a:tc>
                  <a:txBody>
                    <a:bodyPr/>
                    <a:lstStyle/>
                    <a:p>
                      <a:r>
                        <a:rPr lang="en-IN" sz="1600" dirty="0"/>
                        <a:t>Pass</a:t>
                      </a:r>
                    </a:p>
                  </a:txBody>
                  <a:tcPr/>
                </a:tc>
                <a:extLst>
                  <a:ext uri="{0D108BD9-81ED-4DB2-BD59-A6C34878D82A}">
                    <a16:rowId xmlns:a16="http://schemas.microsoft.com/office/drawing/2014/main" val="3000814153"/>
                  </a:ext>
                </a:extLst>
              </a:tr>
              <a:tr h="788691">
                <a:tc>
                  <a:txBody>
                    <a:bodyPr/>
                    <a:lstStyle/>
                    <a:p>
                      <a:r>
                        <a:rPr lang="en-IN" sz="1600" dirty="0"/>
                        <a:t>7</a:t>
                      </a:r>
                    </a:p>
                  </a:txBody>
                  <a:tcPr/>
                </a:tc>
                <a:tc>
                  <a:txBody>
                    <a:bodyPr/>
                    <a:lstStyle/>
                    <a:p>
                      <a:r>
                        <a:rPr lang="en-US" sz="1600" dirty="0"/>
                        <a:t>Emotion Detection with Multiple Faces</a:t>
                      </a:r>
                      <a:endParaRPr lang="en-IN" sz="1600" dirty="0"/>
                    </a:p>
                  </a:txBody>
                  <a:tcPr anchor="ctr"/>
                </a:tc>
                <a:tc>
                  <a:txBody>
                    <a:bodyPr/>
                    <a:lstStyle/>
                    <a:p>
                      <a:r>
                        <a:rPr lang="en-IN" sz="1600" dirty="0"/>
                        <a:t>Group photo input</a:t>
                      </a:r>
                    </a:p>
                  </a:txBody>
                  <a:tcPr/>
                </a:tc>
                <a:tc>
                  <a:txBody>
                    <a:bodyPr/>
                    <a:lstStyle/>
                    <a:p>
                      <a:r>
                        <a:rPr lang="en-US" sz="1600" dirty="0"/>
                        <a:t>Error or handle only one face</a:t>
                      </a:r>
                      <a:endParaRPr lang="en-IN" sz="1600" dirty="0"/>
                    </a:p>
                  </a:txBody>
                  <a:tcPr/>
                </a:tc>
                <a:tc>
                  <a:txBody>
                    <a:bodyPr/>
                    <a:lstStyle/>
                    <a:p>
                      <a:r>
                        <a:rPr lang="en-IN" sz="1600" dirty="0"/>
                        <a:t>One face detected</a:t>
                      </a:r>
                    </a:p>
                  </a:txBody>
                  <a:tcPr/>
                </a:tc>
                <a:tc>
                  <a:txBody>
                    <a:bodyPr/>
                    <a:lstStyle/>
                    <a:p>
                      <a:r>
                        <a:rPr lang="en-IN" sz="1600" dirty="0"/>
                        <a:t>Pass</a:t>
                      </a:r>
                    </a:p>
                  </a:txBody>
                  <a:tcPr/>
                </a:tc>
                <a:extLst>
                  <a:ext uri="{0D108BD9-81ED-4DB2-BD59-A6C34878D82A}">
                    <a16:rowId xmlns:a16="http://schemas.microsoft.com/office/drawing/2014/main" val="2244065993"/>
                  </a:ext>
                </a:extLst>
              </a:tr>
              <a:tr h="656740">
                <a:tc>
                  <a:txBody>
                    <a:bodyPr/>
                    <a:lstStyle/>
                    <a:p>
                      <a:r>
                        <a:rPr lang="en-IN" sz="1600" dirty="0"/>
                        <a:t>8</a:t>
                      </a:r>
                    </a:p>
                  </a:txBody>
                  <a:tcPr/>
                </a:tc>
                <a:tc>
                  <a:txBody>
                    <a:bodyPr/>
                    <a:lstStyle/>
                    <a:p>
                      <a:r>
                        <a:rPr lang="en-IN" sz="1600" dirty="0"/>
                        <a:t>Play Song</a:t>
                      </a:r>
                    </a:p>
                  </a:txBody>
                  <a:tcPr/>
                </a:tc>
                <a:tc>
                  <a:txBody>
                    <a:bodyPr/>
                    <a:lstStyle/>
                    <a:p>
                      <a:r>
                        <a:rPr lang="en-IN" sz="1600" dirty="0"/>
                        <a:t>User clicks Play button</a:t>
                      </a:r>
                    </a:p>
                  </a:txBody>
                  <a:tcPr anchor="ctr"/>
                </a:tc>
                <a:tc>
                  <a:txBody>
                    <a:bodyPr/>
                    <a:lstStyle/>
                    <a:p>
                      <a:r>
                        <a:rPr lang="en-IN" sz="1600" dirty="0"/>
                        <a:t>Music starts playing</a:t>
                      </a:r>
                    </a:p>
                  </a:txBody>
                  <a:tcPr/>
                </a:tc>
                <a:tc>
                  <a:txBody>
                    <a:bodyPr/>
                    <a:lstStyle/>
                    <a:p>
                      <a:r>
                        <a:rPr lang="en-IN" sz="1600" dirty="0"/>
                        <a:t>Music plays</a:t>
                      </a:r>
                    </a:p>
                  </a:txBody>
                  <a:tcPr/>
                </a:tc>
                <a:tc>
                  <a:txBody>
                    <a:bodyPr/>
                    <a:lstStyle/>
                    <a:p>
                      <a:r>
                        <a:rPr lang="en-IN" sz="1600" dirty="0"/>
                        <a:t>Pass</a:t>
                      </a:r>
                    </a:p>
                  </a:txBody>
                  <a:tcPr/>
                </a:tc>
                <a:extLst>
                  <a:ext uri="{0D108BD9-81ED-4DB2-BD59-A6C34878D82A}">
                    <a16:rowId xmlns:a16="http://schemas.microsoft.com/office/drawing/2014/main" val="989235622"/>
                  </a:ext>
                </a:extLst>
              </a:tr>
              <a:tr h="321319">
                <a:tc>
                  <a:txBody>
                    <a:bodyPr/>
                    <a:lstStyle/>
                    <a:p>
                      <a:endParaRPr lang="en-IN" sz="1600"/>
                    </a:p>
                  </a:txBody>
                  <a:tcPr/>
                </a:tc>
                <a:tc>
                  <a:txBody>
                    <a:bodyPr/>
                    <a:lstStyle/>
                    <a:p>
                      <a:endParaRPr lang="en-IN" sz="1600"/>
                    </a:p>
                  </a:txBody>
                  <a:tcPr/>
                </a:tc>
                <a:tc>
                  <a:txBody>
                    <a:bodyPr/>
                    <a:lstStyle/>
                    <a:p>
                      <a:endParaRPr lang="en-IN" sz="1600"/>
                    </a:p>
                  </a:txBody>
                  <a:tcPr/>
                </a:tc>
                <a:tc>
                  <a:txBody>
                    <a:bodyPr/>
                    <a:lstStyle/>
                    <a:p>
                      <a:endParaRPr lang="en-IN" sz="1600"/>
                    </a:p>
                  </a:txBody>
                  <a:tcPr/>
                </a:tc>
                <a:tc>
                  <a:txBody>
                    <a:bodyPr/>
                    <a:lstStyle/>
                    <a:p>
                      <a:endParaRPr lang="en-IN" sz="1600"/>
                    </a:p>
                  </a:txBody>
                  <a:tcPr/>
                </a:tc>
                <a:tc>
                  <a:txBody>
                    <a:bodyPr/>
                    <a:lstStyle/>
                    <a:p>
                      <a:endParaRPr lang="en-IN" sz="1600" dirty="0"/>
                    </a:p>
                  </a:txBody>
                  <a:tcPr/>
                </a:tc>
                <a:extLst>
                  <a:ext uri="{0D108BD9-81ED-4DB2-BD59-A6C34878D82A}">
                    <a16:rowId xmlns:a16="http://schemas.microsoft.com/office/drawing/2014/main" val="582729629"/>
                  </a:ext>
                </a:extLst>
              </a:tr>
            </a:tbl>
          </a:graphicData>
        </a:graphic>
      </p:graphicFrame>
    </p:spTree>
    <p:extLst>
      <p:ext uri="{BB962C8B-B14F-4D97-AF65-F5344CB8AC3E}">
        <p14:creationId xmlns:p14="http://schemas.microsoft.com/office/powerpoint/2010/main" val="11649180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97031-EACD-B1B5-5ABB-D55A14150B34}"/>
              </a:ext>
            </a:extLst>
          </p:cNvPr>
          <p:cNvSpPr>
            <a:spLocks noGrp="1"/>
          </p:cNvSpPr>
          <p:nvPr>
            <p:ph type="title"/>
          </p:nvPr>
        </p:nvSpPr>
        <p:spPr>
          <a:xfrm>
            <a:off x="1216177" y="2108200"/>
            <a:ext cx="8596668" cy="1320800"/>
          </a:xfrm>
        </p:spPr>
        <p:txBody>
          <a:bodyPr>
            <a:normAutofit/>
          </a:bodyPr>
          <a:lstStyle/>
          <a:p>
            <a:r>
              <a:rPr lang="en-IN" sz="4800" dirty="0"/>
              <a:t>                    RESULTS</a:t>
            </a:r>
          </a:p>
        </p:txBody>
      </p:sp>
    </p:spTree>
    <p:extLst>
      <p:ext uri="{BB962C8B-B14F-4D97-AF65-F5344CB8AC3E}">
        <p14:creationId xmlns:p14="http://schemas.microsoft.com/office/powerpoint/2010/main" val="30814115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CD221D-4CA2-435B-1587-34A27DEFB4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668" y="1507066"/>
            <a:ext cx="5490512" cy="2921001"/>
          </a:xfrm>
          <a:prstGeom prst="rect">
            <a:avLst/>
          </a:prstGeom>
        </p:spPr>
      </p:pic>
      <p:pic>
        <p:nvPicPr>
          <p:cNvPr id="7" name="Picture 6">
            <a:extLst>
              <a:ext uri="{FF2B5EF4-FFF2-40B4-BE49-F238E27FC236}">
                <a16:creationId xmlns:a16="http://schemas.microsoft.com/office/drawing/2014/main" id="{ABE874E6-27D4-1426-F139-F57C316DC6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7388" y="1312636"/>
            <a:ext cx="4264812" cy="3564164"/>
          </a:xfrm>
          <a:prstGeom prst="rect">
            <a:avLst/>
          </a:prstGeom>
        </p:spPr>
      </p:pic>
    </p:spTree>
    <p:extLst>
      <p:ext uri="{BB962C8B-B14F-4D97-AF65-F5344CB8AC3E}">
        <p14:creationId xmlns:p14="http://schemas.microsoft.com/office/powerpoint/2010/main" val="20830448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5F5E1-84F7-039F-9B24-E17106263146}"/>
              </a:ext>
            </a:extLst>
          </p:cNvPr>
          <p:cNvSpPr>
            <a:spLocks noGrp="1"/>
          </p:cNvSpPr>
          <p:nvPr>
            <p:ph type="title"/>
          </p:nvPr>
        </p:nvSpPr>
        <p:spPr>
          <a:xfrm>
            <a:off x="677334" y="397933"/>
            <a:ext cx="3854528" cy="2379137"/>
          </a:xfrm>
        </p:spPr>
        <p:txBody>
          <a:bodyPr>
            <a:noAutofit/>
          </a:bodyPr>
          <a:lstStyle/>
          <a:p>
            <a:r>
              <a:rPr lang="en-IN" sz="4000" dirty="0"/>
              <a:t>FUTURE ENHANCEMENT </a:t>
            </a:r>
          </a:p>
        </p:txBody>
      </p:sp>
      <p:sp>
        <p:nvSpPr>
          <p:cNvPr id="3" name="Content Placeholder 2">
            <a:extLst>
              <a:ext uri="{FF2B5EF4-FFF2-40B4-BE49-F238E27FC236}">
                <a16:creationId xmlns:a16="http://schemas.microsoft.com/office/drawing/2014/main" id="{27F98977-6CAD-B50C-2859-B924390B5E9B}"/>
              </a:ext>
            </a:extLst>
          </p:cNvPr>
          <p:cNvSpPr>
            <a:spLocks noGrp="1"/>
          </p:cNvSpPr>
          <p:nvPr>
            <p:ph idx="1"/>
          </p:nvPr>
        </p:nvSpPr>
        <p:spPr/>
        <p:txBody>
          <a:bodyPr>
            <a:normAutofit/>
          </a:bodyPr>
          <a:lstStyle/>
          <a:p>
            <a:pPr algn="just"/>
            <a:r>
              <a:rPr lang="en-US" b="1" dirty="0">
                <a:latin typeface="Times New Roman" panose="02020603050405020304" pitchFamily="18" charset="0"/>
                <a:cs typeface="Times New Roman" panose="02020603050405020304" pitchFamily="18" charset="0"/>
              </a:rPr>
              <a:t> Real-Time Continuous Emotion Tracking</a:t>
            </a:r>
          </a:p>
          <a:p>
            <a:pPr marL="0" indent="0" algn="just">
              <a:buNone/>
            </a:pPr>
            <a:r>
              <a:rPr lang="en-US" dirty="0">
                <a:latin typeface="Times New Roman" panose="02020603050405020304" pitchFamily="18" charset="0"/>
                <a:cs typeface="Times New Roman" panose="02020603050405020304" pitchFamily="18" charset="0"/>
              </a:rPr>
              <a:t>    Instead of single emotion detection,       track user emotions continuously.</a:t>
            </a:r>
          </a:p>
          <a:p>
            <a:pPr algn="just"/>
            <a:r>
              <a:rPr lang="en-US" b="1" dirty="0">
                <a:latin typeface="Times New Roman" panose="02020603050405020304" pitchFamily="18" charset="0"/>
                <a:cs typeface="Times New Roman" panose="02020603050405020304" pitchFamily="18" charset="0"/>
              </a:rPr>
              <a:t>User Authentication and Profiles</a:t>
            </a:r>
          </a:p>
          <a:p>
            <a:pPr marL="0" indent="0" algn="just">
              <a:buNone/>
            </a:pPr>
            <a:r>
              <a:rPr lang="en-US" dirty="0">
                <a:latin typeface="Times New Roman" panose="02020603050405020304" pitchFamily="18" charset="0"/>
                <a:cs typeface="Times New Roman" panose="02020603050405020304" pitchFamily="18" charset="0"/>
              </a:rPr>
              <a:t>   Allow users to register/login..</a:t>
            </a:r>
          </a:p>
          <a:p>
            <a:pPr algn="just"/>
            <a:r>
              <a:rPr lang="en-US" b="1" dirty="0">
                <a:latin typeface="Times New Roman" panose="02020603050405020304" pitchFamily="18" charset="0"/>
                <a:cs typeface="Times New Roman" panose="02020603050405020304" pitchFamily="18" charset="0"/>
              </a:rPr>
              <a:t> Offline Mode</a:t>
            </a:r>
          </a:p>
          <a:p>
            <a:pPr marL="0" indent="0" algn="just">
              <a:buNone/>
            </a:pPr>
            <a:r>
              <a:rPr lang="en-US" dirty="0">
                <a:latin typeface="Times New Roman" panose="02020603050405020304" pitchFamily="18" charset="0"/>
                <a:cs typeface="Times New Roman" panose="02020603050405020304" pitchFamily="18" charset="0"/>
              </a:rPr>
              <a:t>   Cache playlists locally for emotion categories for use without internet.</a:t>
            </a:r>
          </a:p>
          <a:p>
            <a:pPr algn="just"/>
            <a:r>
              <a:rPr lang="en-US" b="1" dirty="0">
                <a:latin typeface="Times New Roman" panose="02020603050405020304" pitchFamily="18" charset="0"/>
                <a:cs typeface="Times New Roman" panose="02020603050405020304" pitchFamily="18" charset="0"/>
              </a:rPr>
              <a:t>Voice and Gesture Control</a:t>
            </a:r>
          </a:p>
          <a:p>
            <a:pPr marL="0" indent="0" algn="just">
              <a:buNone/>
            </a:pPr>
            <a:r>
              <a:rPr lang="en-US" dirty="0">
                <a:latin typeface="Times New Roman" panose="02020603050405020304" pitchFamily="18" charset="0"/>
                <a:cs typeface="Times New Roman" panose="02020603050405020304" pitchFamily="18" charset="0"/>
              </a:rPr>
              <a:t>   Add support for voice commands (e.g., “Play something happy”).</a:t>
            </a:r>
          </a:p>
          <a:p>
            <a:pPr algn="just"/>
            <a:r>
              <a:rPr lang="en-US" b="1" dirty="0">
                <a:latin typeface="Times New Roman" panose="02020603050405020304" pitchFamily="18" charset="0"/>
                <a:cs typeface="Times New Roman" panose="02020603050405020304" pitchFamily="18" charset="0"/>
              </a:rPr>
              <a:t>Mobile App Version</a:t>
            </a:r>
          </a:p>
          <a:p>
            <a:pPr marL="0" indent="0" algn="just">
              <a:buNone/>
            </a:pPr>
            <a:r>
              <a:rPr lang="en-US" dirty="0">
                <a:latin typeface="Times New Roman" panose="02020603050405020304" pitchFamily="18" charset="0"/>
                <a:cs typeface="Times New Roman" panose="02020603050405020304" pitchFamily="18" charset="0"/>
              </a:rPr>
              <a:t>Build cross-platform apps using </a:t>
            </a:r>
            <a:r>
              <a:rPr lang="en-US" b="1" dirty="0">
                <a:latin typeface="Times New Roman" panose="02020603050405020304" pitchFamily="18" charset="0"/>
                <a:cs typeface="Times New Roman" panose="02020603050405020304" pitchFamily="18" charset="0"/>
              </a:rPr>
              <a:t>Flutter</a:t>
            </a:r>
            <a:r>
              <a:rPr lang="en-US" dirty="0">
                <a:latin typeface="Times New Roman" panose="02020603050405020304" pitchFamily="18" charset="0"/>
                <a:cs typeface="Times New Roman" panose="02020603050405020304" pitchFamily="18" charset="0"/>
              </a:rPr>
              <a:t> or </a:t>
            </a:r>
            <a:r>
              <a:rPr lang="en-US" b="1" dirty="0">
                <a:latin typeface="Times New Roman" panose="02020603050405020304" pitchFamily="18" charset="0"/>
                <a:cs typeface="Times New Roman" panose="02020603050405020304" pitchFamily="18" charset="0"/>
              </a:rPr>
              <a:t>React Native</a:t>
            </a:r>
            <a:r>
              <a:rPr lang="en-US" dirty="0">
                <a:latin typeface="Times New Roman" panose="02020603050405020304" pitchFamily="18" charset="0"/>
                <a:cs typeface="Times New Roman" panose="02020603050405020304" pitchFamily="18" charset="0"/>
              </a:rPr>
              <a:t>.</a:t>
            </a:r>
          </a:p>
          <a:p>
            <a:pPr algn="just"/>
            <a:endParaRPr lang="en-IN"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F9B253D9-C44C-4AE2-7F31-93BBCB086300}"/>
              </a:ext>
            </a:extLst>
          </p:cNvPr>
          <p:cNvSpPr>
            <a:spLocks noGrp="1"/>
          </p:cNvSpPr>
          <p:nvPr>
            <p:ph type="body" sz="half" idx="2"/>
          </p:nvPr>
        </p:nvSpPr>
        <p:spPr/>
        <p:txBody>
          <a:bodyPr/>
          <a:lstStyle/>
          <a:p>
            <a:endParaRPr lang="en-IN" dirty="0"/>
          </a:p>
        </p:txBody>
      </p:sp>
    </p:spTree>
    <p:extLst>
      <p:ext uri="{BB962C8B-B14F-4D97-AF65-F5344CB8AC3E}">
        <p14:creationId xmlns:p14="http://schemas.microsoft.com/office/powerpoint/2010/main" val="13600019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FB48A-7985-1052-A452-EBD3D0F56605}"/>
              </a:ext>
            </a:extLst>
          </p:cNvPr>
          <p:cNvSpPr>
            <a:spLocks noGrp="1"/>
          </p:cNvSpPr>
          <p:nvPr>
            <p:ph type="title"/>
          </p:nvPr>
        </p:nvSpPr>
        <p:spPr/>
        <p:txBody>
          <a:bodyPr>
            <a:normAutofit/>
          </a:bodyPr>
          <a:lstStyle/>
          <a:p>
            <a:r>
              <a:rPr lang="en-IN" sz="4400" dirty="0"/>
              <a:t>CONCLUSION</a:t>
            </a:r>
          </a:p>
        </p:txBody>
      </p:sp>
      <p:sp>
        <p:nvSpPr>
          <p:cNvPr id="3" name="Content Placeholder 2">
            <a:extLst>
              <a:ext uri="{FF2B5EF4-FFF2-40B4-BE49-F238E27FC236}">
                <a16:creationId xmlns:a16="http://schemas.microsoft.com/office/drawing/2014/main" id="{5AA24897-D8A3-71C3-DA9A-C94973B49F8D}"/>
              </a:ext>
            </a:extLst>
          </p:cNvPr>
          <p:cNvSpPr>
            <a:spLocks noGrp="1"/>
          </p:cNvSpPr>
          <p:nvPr>
            <p:ph idx="1"/>
          </p:nvPr>
        </p:nvSpPr>
        <p:spPr/>
        <p:txBody>
          <a:bodyPr>
            <a:normAutofit/>
          </a:bodyPr>
          <a:lstStyle/>
          <a:p>
            <a:r>
              <a:rPr lang="en-US" sz="1600" dirty="0">
                <a:latin typeface="Times New Roman" panose="02020603050405020304" pitchFamily="18" charset="0"/>
                <a:cs typeface="Times New Roman" panose="02020603050405020304" pitchFamily="18" charset="0"/>
              </a:rPr>
              <a:t>The Emotion-Based Music Player successfully bridges the gap between technology and human emotion by using facial expression analysis to curate personalized music playlists. This project demonstrates the potential of combining computer vision and music streaming to enhance user experiences. By leveraging facial recognition technology, it intelligently adapts to the user's emotional state, offering a dynamic and engaging way to discover music. With further development and integration, this system can evolve into a comprehensive platform for emotional well-being and entertainment, offering users a unique, interactive, and personalized music journey.</a:t>
            </a:r>
            <a:endParaRPr lang="en-IN" sz="1600"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FB6C7C24-AF70-4C46-FDD5-AAD5F9D7FB3B}"/>
              </a:ext>
            </a:extLst>
          </p:cNvPr>
          <p:cNvSpPr>
            <a:spLocks noGrp="1"/>
          </p:cNvSpPr>
          <p:nvPr>
            <p:ph type="body" sz="half" idx="2"/>
          </p:nvPr>
        </p:nvSpPr>
        <p:spPr/>
        <p:txBody>
          <a:bodyPr/>
          <a:lstStyle/>
          <a:p>
            <a:endParaRPr lang="en-IN"/>
          </a:p>
        </p:txBody>
      </p:sp>
    </p:spTree>
    <p:extLst>
      <p:ext uri="{BB962C8B-B14F-4D97-AF65-F5344CB8AC3E}">
        <p14:creationId xmlns:p14="http://schemas.microsoft.com/office/powerpoint/2010/main" val="1439724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A81F1-8701-6135-C143-0A5D92C87066}"/>
              </a:ext>
            </a:extLst>
          </p:cNvPr>
          <p:cNvSpPr>
            <a:spLocks noGrp="1"/>
          </p:cNvSpPr>
          <p:nvPr>
            <p:ph type="title"/>
          </p:nvPr>
        </p:nvSpPr>
        <p:spPr>
          <a:xfrm>
            <a:off x="931333" y="102658"/>
            <a:ext cx="10515600" cy="1325563"/>
          </a:xfrm>
        </p:spPr>
        <p:txBody>
          <a:bodyPr>
            <a:normAutofit/>
          </a:bodyPr>
          <a:lstStyle/>
          <a:p>
            <a:r>
              <a:rPr lang="en-IN" sz="4800" dirty="0"/>
              <a:t>                   ABSTRACT </a:t>
            </a:r>
          </a:p>
        </p:txBody>
      </p:sp>
      <p:sp>
        <p:nvSpPr>
          <p:cNvPr id="3" name="Content Placeholder 2">
            <a:extLst>
              <a:ext uri="{FF2B5EF4-FFF2-40B4-BE49-F238E27FC236}">
                <a16:creationId xmlns:a16="http://schemas.microsoft.com/office/drawing/2014/main" id="{B6A806DA-8787-7B82-244A-B53BE28EB583}"/>
              </a:ext>
            </a:extLst>
          </p:cNvPr>
          <p:cNvSpPr>
            <a:spLocks noGrp="1"/>
          </p:cNvSpPr>
          <p:nvPr>
            <p:ph idx="1"/>
          </p:nvPr>
        </p:nvSpPr>
        <p:spPr>
          <a:xfrm>
            <a:off x="160866" y="1173692"/>
            <a:ext cx="10515600" cy="4351338"/>
          </a:xfrm>
        </p:spPr>
        <p:txBody>
          <a:bodyPr>
            <a:normAutofit/>
          </a:bodyPr>
          <a:lstStyle/>
          <a:p>
            <a:pPr algn="just"/>
            <a:r>
              <a:rPr lang="en-US" sz="1800" dirty="0">
                <a:latin typeface="Times New Roman" panose="02020603050405020304" pitchFamily="18" charset="0"/>
                <a:cs typeface="Times New Roman" panose="02020603050405020304" pitchFamily="18" charset="0"/>
              </a:rPr>
              <a:t>This project aims to develop a real-time, emotion-based music playlist generator that dynamically curates song recommendations based on the user’s emotional state. The system integrates advanced machine learning techniques for emotion detection through three input modes: text-based sentiment analysis, voice emotion recognition, and facial expression analysis. The backend leverages deep learning models (CNN/LSTM) for voice analysis, facial emotion recognition using OpenCV and </a:t>
            </a:r>
            <a:r>
              <a:rPr lang="en-US" sz="1800" dirty="0" err="1">
                <a:latin typeface="Times New Roman" panose="02020603050405020304" pitchFamily="18" charset="0"/>
                <a:cs typeface="Times New Roman" panose="02020603050405020304" pitchFamily="18" charset="0"/>
              </a:rPr>
              <a:t>DeepFace</a:t>
            </a:r>
            <a:r>
              <a:rPr lang="en-US" sz="1800" dirty="0">
                <a:latin typeface="Times New Roman" panose="02020603050405020304" pitchFamily="18" charset="0"/>
                <a:cs typeface="Times New Roman" panose="02020603050405020304" pitchFamily="18" charset="0"/>
              </a:rPr>
              <a:t>, and NLP-based sentiment detection to accurately classify user emotions.</a:t>
            </a:r>
          </a:p>
          <a:p>
            <a:pPr algn="just"/>
            <a:r>
              <a:rPr lang="en-US" sz="1800" dirty="0">
                <a:latin typeface="Times New Roman" panose="02020603050405020304" pitchFamily="18" charset="0"/>
                <a:cs typeface="Times New Roman" panose="02020603050405020304" pitchFamily="18" charset="0"/>
              </a:rPr>
              <a:t>Once the emotion is identified, a hybrid recommendation system combines collaborative filtering and content-based filtering to suggest songs that match the detected mood. The system seamlessly integrates with Spotify, Apple Music, and Last.fm APIs to fetch personalized playlists. Over time, it learns user preferences for enhanced recommendations. The front-end provides an intuitive interface, allowing users to manually adjust playlists if desired.</a:t>
            </a:r>
          </a:p>
          <a:p>
            <a:pPr algn="just"/>
            <a:r>
              <a:rPr lang="en-US" sz="1800" dirty="0">
                <a:latin typeface="Times New Roman" panose="02020603050405020304" pitchFamily="18" charset="0"/>
                <a:cs typeface="Times New Roman" panose="02020603050405020304" pitchFamily="18" charset="0"/>
              </a:rPr>
              <a:t>With support for real-time emotion detection, dynamic playlist generation, and cross-platform deployment on Heroku or AWS, this application offers an innovative and personalized way to engage with music, transforming the listening experience through AI-driven emotional intelligence. </a:t>
            </a:r>
          </a:p>
        </p:txBody>
      </p:sp>
    </p:spTree>
    <p:extLst>
      <p:ext uri="{BB962C8B-B14F-4D97-AF65-F5344CB8AC3E}">
        <p14:creationId xmlns:p14="http://schemas.microsoft.com/office/powerpoint/2010/main" val="32048386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06E8-D75F-2C6C-EBE8-CFD4B70A69BF}"/>
              </a:ext>
            </a:extLst>
          </p:cNvPr>
          <p:cNvSpPr>
            <a:spLocks noGrp="1"/>
          </p:cNvSpPr>
          <p:nvPr>
            <p:ph type="title"/>
          </p:nvPr>
        </p:nvSpPr>
        <p:spPr>
          <a:xfrm>
            <a:off x="821267" y="113053"/>
            <a:ext cx="10532533" cy="1752600"/>
          </a:xfrm>
        </p:spPr>
        <p:txBody>
          <a:bodyPr>
            <a:normAutofit/>
          </a:bodyPr>
          <a:lstStyle/>
          <a:p>
            <a:r>
              <a:rPr lang="en-IN" sz="6000" dirty="0"/>
              <a:t>            REFERENCES</a:t>
            </a:r>
          </a:p>
        </p:txBody>
      </p:sp>
      <p:sp>
        <p:nvSpPr>
          <p:cNvPr id="6" name="Rectangle 2">
            <a:extLst>
              <a:ext uri="{FF2B5EF4-FFF2-40B4-BE49-F238E27FC236}">
                <a16:creationId xmlns:a16="http://schemas.microsoft.com/office/drawing/2014/main" id="{37E12594-54A7-CC01-E54F-02CAEA49D7C2}"/>
              </a:ext>
            </a:extLst>
          </p:cNvPr>
          <p:cNvSpPr>
            <a:spLocks noGrp="1" noChangeArrowheads="1"/>
          </p:cNvSpPr>
          <p:nvPr>
            <p:ph idx="1"/>
          </p:nvPr>
        </p:nvSpPr>
        <p:spPr bwMode="auto">
          <a:xfrm>
            <a:off x="423333" y="1838134"/>
            <a:ext cx="10752667" cy="347978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761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gn="just">
              <a:lnSpc>
                <a:spcPct val="100000"/>
              </a:lnSpc>
              <a:buNone/>
            </a:pPr>
            <a:r>
              <a:rPr lang="en-IN" sz="2000" b="1" dirty="0">
                <a:latin typeface="Times New Roman" panose="02020603050405020304" pitchFamily="18" charset="0"/>
                <a:cs typeface="Times New Roman" panose="02020603050405020304" pitchFamily="18" charset="0"/>
              </a:rPr>
              <a:t>[1]</a:t>
            </a:r>
            <a:r>
              <a:rPr lang="en-IN" sz="2000" dirty="0">
                <a:latin typeface="Times New Roman" panose="02020603050405020304" pitchFamily="18" charset="0"/>
                <a:cs typeface="Times New Roman" panose="02020603050405020304" pitchFamily="18" charset="0"/>
              </a:rPr>
              <a:t> Jaladhi Sam Joel, B. Ernest Thompson, Steve Renny Thomas, T. Revanth Kumar, Shajin Prince, D. Bini, “Emotion-Based Music Recommendation System using Deep Learning Model,” </a:t>
            </a:r>
            <a:r>
              <a:rPr lang="en-IN" sz="2000" i="1" dirty="0">
                <a:latin typeface="Times New Roman" panose="02020603050405020304" pitchFamily="18" charset="0"/>
                <a:cs typeface="Times New Roman" panose="02020603050405020304" pitchFamily="18" charset="0"/>
              </a:rPr>
              <a:t>IEEE Access</a:t>
            </a:r>
            <a:r>
              <a:rPr lang="en-IN" sz="2000" dirty="0">
                <a:latin typeface="Times New Roman" panose="02020603050405020304" pitchFamily="18" charset="0"/>
                <a:cs typeface="Times New Roman" panose="02020603050405020304" pitchFamily="18" charset="0"/>
              </a:rPr>
              <a:t>, 2023.  https://ieeexplore.ieee.org/document/10134389</a:t>
            </a:r>
          </a:p>
          <a:p>
            <a:pPr marL="0" lvl="0" indent="0" algn="just">
              <a:lnSpc>
                <a:spcPct val="100000"/>
              </a:lnSpc>
              <a:buNone/>
            </a:pPr>
            <a:r>
              <a:rPr lang="en-IN" sz="2000" b="1" dirty="0">
                <a:latin typeface="Times New Roman" panose="02020603050405020304" pitchFamily="18" charset="0"/>
                <a:cs typeface="Times New Roman" panose="02020603050405020304" pitchFamily="18" charset="0"/>
              </a:rPr>
              <a:t>[2]</a:t>
            </a:r>
            <a:r>
              <a:rPr lang="en-IN" sz="2000" dirty="0">
                <a:latin typeface="Times New Roman" panose="02020603050405020304" pitchFamily="18" charset="0"/>
                <a:cs typeface="Times New Roman" panose="02020603050405020304" pitchFamily="18" charset="0"/>
              </a:rPr>
              <a:t> Brijesh </a:t>
            </a:r>
            <a:r>
              <a:rPr lang="en-IN" sz="2000" dirty="0" err="1">
                <a:latin typeface="Times New Roman" panose="02020603050405020304" pitchFamily="18" charset="0"/>
                <a:cs typeface="Times New Roman" panose="02020603050405020304" pitchFamily="18" charset="0"/>
              </a:rPr>
              <a:t>Bakariya</a:t>
            </a:r>
            <a:r>
              <a:rPr lang="en-IN" sz="2000" dirty="0">
                <a:latin typeface="Times New Roman" panose="02020603050405020304" pitchFamily="18" charset="0"/>
                <a:cs typeface="Times New Roman" panose="02020603050405020304" pitchFamily="18" charset="0"/>
              </a:rPr>
              <a:t>, Arshdeep Singh, Harmanpreet Singh, Pankaj Raju, Rohit Rajpoot, Krishna Kumar </a:t>
            </a:r>
            <a:r>
              <a:rPr lang="en-IN" sz="2000" dirty="0" err="1">
                <a:latin typeface="Times New Roman" panose="02020603050405020304" pitchFamily="18" charset="0"/>
                <a:cs typeface="Times New Roman" panose="02020603050405020304" pitchFamily="18" charset="0"/>
              </a:rPr>
              <a:t>Mohbey</a:t>
            </a:r>
            <a:r>
              <a:rPr lang="en-IN" sz="2000" dirty="0">
                <a:latin typeface="Times New Roman" panose="02020603050405020304" pitchFamily="18" charset="0"/>
                <a:cs typeface="Times New Roman" panose="02020603050405020304" pitchFamily="18" charset="0"/>
              </a:rPr>
              <a:t>, “Emotion-Based Music Recommendation System,” </a:t>
            </a:r>
            <a:r>
              <a:rPr lang="en-IN" sz="2000" i="1" dirty="0">
                <a:latin typeface="Times New Roman" panose="02020603050405020304" pitchFamily="18" charset="0"/>
                <a:cs typeface="Times New Roman" panose="02020603050405020304" pitchFamily="18" charset="0"/>
              </a:rPr>
              <a:t>Volume 15</a:t>
            </a:r>
            <a:r>
              <a:rPr lang="en-IN" sz="2000" dirty="0">
                <a:latin typeface="Times New Roman" panose="02020603050405020304" pitchFamily="18" charset="0"/>
                <a:cs typeface="Times New Roman" panose="02020603050405020304" pitchFamily="18" charset="0"/>
              </a:rPr>
              <a:t>, pp. 641–658, 2024. </a:t>
            </a:r>
            <a:r>
              <a:rPr lang="en-IN" sz="2000" dirty="0">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https://link.springer.com/article/10.1007/s12530-023-09506-z</a:t>
            </a:r>
            <a:endParaRPr lang="en-IN" sz="2000" dirty="0">
              <a:latin typeface="Times New Roman" panose="02020603050405020304" pitchFamily="18" charset="0"/>
              <a:cs typeface="Times New Roman" panose="02020603050405020304" pitchFamily="18" charset="0"/>
            </a:endParaRPr>
          </a:p>
          <a:p>
            <a:pPr marL="0" lvl="0" indent="0" algn="just">
              <a:lnSpc>
                <a:spcPct val="100000"/>
              </a:lnSpc>
              <a:buNone/>
            </a:pPr>
            <a:r>
              <a:rPr lang="en-US" sz="2000" b="1" dirty="0">
                <a:latin typeface="Times New Roman" panose="02020603050405020304" pitchFamily="18" charset="0"/>
                <a:cs typeface="Times New Roman" panose="02020603050405020304" pitchFamily="18" charset="0"/>
              </a:rPr>
              <a:t>[3]</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Harshanil</a:t>
            </a:r>
            <a:r>
              <a:rPr lang="en-US" sz="2000" dirty="0">
                <a:latin typeface="Times New Roman" panose="02020603050405020304" pitchFamily="18" charset="0"/>
                <a:cs typeface="Times New Roman" panose="02020603050405020304" pitchFamily="18" charset="0"/>
              </a:rPr>
              <a:t>, Mandar Karmakar, Rashmi </a:t>
            </a:r>
            <a:r>
              <a:rPr lang="en-US" sz="2000" dirty="0" err="1">
                <a:latin typeface="Times New Roman" panose="02020603050405020304" pitchFamily="18" charset="0"/>
                <a:cs typeface="Times New Roman" panose="02020603050405020304" pitchFamily="18" charset="0"/>
              </a:rPr>
              <a:t>Astogi</a:t>
            </a:r>
            <a:r>
              <a:rPr lang="en-US" sz="2000" dirty="0">
                <a:latin typeface="Times New Roman" panose="02020603050405020304" pitchFamily="18" charset="0"/>
                <a:cs typeface="Times New Roman" panose="02020603050405020304" pitchFamily="18" charset="0"/>
              </a:rPr>
              <a:t>, “Music Mood Prediction and Playlist Recommendation based on Facial Expressions,” </a:t>
            </a:r>
            <a:r>
              <a:rPr lang="en-US" sz="2000" i="1" dirty="0">
                <a:latin typeface="Times New Roman" panose="02020603050405020304" pitchFamily="18" charset="0"/>
                <a:cs typeface="Times New Roman" panose="02020603050405020304" pitchFamily="18" charset="0"/>
              </a:rPr>
              <a:t>Article No. 92</a:t>
            </a:r>
            <a:r>
              <a:rPr lang="en-US" sz="2000" dirty="0">
                <a:latin typeface="Times New Roman" panose="02020603050405020304" pitchFamily="18" charset="0"/>
                <a:cs typeface="Times New Roman" panose="02020603050405020304" pitchFamily="18" charset="0"/>
              </a:rPr>
              <a:t>, pp. 1–6. </a:t>
            </a:r>
            <a:r>
              <a:rPr lang="en-US" sz="200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https://doi.org/10.1145/3647444.3647919</a:t>
            </a:r>
            <a:endParaRPr lang="en-IN" sz="2000" dirty="0">
              <a:latin typeface="Times New Roman" panose="02020603050405020304" pitchFamily="18" charset="0"/>
              <a:cs typeface="Times New Roman" panose="02020603050405020304" pitchFamily="18" charset="0"/>
            </a:endParaRPr>
          </a:p>
          <a:p>
            <a:pPr marL="0" lvl="0" indent="0" algn="just">
              <a:lnSpc>
                <a:spcPct val="100000"/>
              </a:lnSpc>
              <a:buNone/>
            </a:pPr>
            <a:r>
              <a:rPr lang="en-US" sz="2000" b="1" dirty="0">
                <a:latin typeface="Times New Roman" panose="02020603050405020304" pitchFamily="18" charset="0"/>
                <a:cs typeface="Times New Roman" panose="02020603050405020304" pitchFamily="18" charset="0"/>
              </a:rPr>
              <a:t>[4]</a:t>
            </a:r>
            <a:r>
              <a:rPr lang="en-US" sz="2000" dirty="0">
                <a:latin typeface="Times New Roman" panose="02020603050405020304" pitchFamily="18" charset="0"/>
                <a:cs typeface="Times New Roman" panose="02020603050405020304" pitchFamily="18" charset="0"/>
              </a:rPr>
              <a:t> Tina Babu, Rekha R. Nair, Geetha A., “Emotion-Aware Music Recommendation System: Enhancing User Experience Through Real-Time Emotional Context.” </a:t>
            </a:r>
            <a:r>
              <a:rPr lang="en-US" sz="200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https://doi.org/10.48550/arXiv.2311.10796</a:t>
            </a:r>
            <a:endParaRPr kumimoji="0" lang="en-US" altLang="en-US" sz="2000" i="0" strike="noStrike" cap="none" normalizeH="0" baseline="0" dirty="0">
              <a:ln>
                <a:noFill/>
              </a:ln>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1265162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4FEAA-EA32-0294-C94D-AC44CC23BE74}"/>
              </a:ext>
            </a:extLst>
          </p:cNvPr>
          <p:cNvSpPr>
            <a:spLocks noGrp="1"/>
          </p:cNvSpPr>
          <p:nvPr>
            <p:ph type="title"/>
          </p:nvPr>
        </p:nvSpPr>
        <p:spPr/>
        <p:txBody>
          <a:bodyPr/>
          <a:lstStyle/>
          <a:p>
            <a:r>
              <a:rPr lang="en-IN" dirty="0"/>
              <a:t>CODE EXECUTION VIDEO</a:t>
            </a:r>
            <a:br>
              <a:rPr lang="en-IN" dirty="0"/>
            </a:br>
            <a:endParaRPr lang="en-IN" dirty="0"/>
          </a:p>
        </p:txBody>
      </p:sp>
      <p:pic>
        <p:nvPicPr>
          <p:cNvPr id="6" name="Untitled video - Made with Clipchamp (1)">
            <a:hlinkClick r:id="" action="ppaction://media"/>
            <a:extLst>
              <a:ext uri="{FF2B5EF4-FFF2-40B4-BE49-F238E27FC236}">
                <a16:creationId xmlns:a16="http://schemas.microsoft.com/office/drawing/2014/main" id="{892E7FE7-1605-7D78-FC53-05B4E3E5AC8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25588" y="2160588"/>
            <a:ext cx="6900862" cy="3881437"/>
          </a:xfrm>
        </p:spPr>
      </p:pic>
    </p:spTree>
    <p:extLst>
      <p:ext uri="{BB962C8B-B14F-4D97-AF65-F5344CB8AC3E}">
        <p14:creationId xmlns:p14="http://schemas.microsoft.com/office/powerpoint/2010/main" val="3002253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14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C077B-5175-D29F-5A11-2D8762F24402}"/>
              </a:ext>
            </a:extLst>
          </p:cNvPr>
          <p:cNvSpPr>
            <a:spLocks noGrp="1"/>
          </p:cNvSpPr>
          <p:nvPr>
            <p:ph type="title"/>
          </p:nvPr>
        </p:nvSpPr>
        <p:spPr>
          <a:xfrm>
            <a:off x="933451" y="787399"/>
            <a:ext cx="10515600" cy="2870201"/>
          </a:xfrm>
        </p:spPr>
        <p:txBody>
          <a:bodyPr>
            <a:normAutofit/>
          </a:bodyPr>
          <a:lstStyle/>
          <a:p>
            <a:r>
              <a:rPr lang="en-IN" sz="10000" dirty="0"/>
              <a:t> THANK YOU !!</a:t>
            </a:r>
          </a:p>
        </p:txBody>
      </p:sp>
    </p:spTree>
    <p:extLst>
      <p:ext uri="{BB962C8B-B14F-4D97-AF65-F5344CB8AC3E}">
        <p14:creationId xmlns:p14="http://schemas.microsoft.com/office/powerpoint/2010/main" val="3030384180"/>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E5A03-2510-C2A0-D9A1-8BA24CA6F7C0}"/>
              </a:ext>
            </a:extLst>
          </p:cNvPr>
          <p:cNvSpPr>
            <a:spLocks noGrp="1"/>
          </p:cNvSpPr>
          <p:nvPr>
            <p:ph type="title"/>
          </p:nvPr>
        </p:nvSpPr>
        <p:spPr>
          <a:xfrm>
            <a:off x="1930400" y="35975"/>
            <a:ext cx="9304866" cy="892183"/>
          </a:xfrm>
        </p:spPr>
        <p:txBody>
          <a:bodyPr>
            <a:noAutofit/>
          </a:bodyPr>
          <a:lstStyle/>
          <a:p>
            <a:r>
              <a:rPr lang="en-IN" sz="4800" dirty="0"/>
              <a:t>                  INTRODUCTION</a:t>
            </a:r>
          </a:p>
        </p:txBody>
      </p:sp>
      <p:sp>
        <p:nvSpPr>
          <p:cNvPr id="3" name="Content Placeholder 2">
            <a:extLst>
              <a:ext uri="{FF2B5EF4-FFF2-40B4-BE49-F238E27FC236}">
                <a16:creationId xmlns:a16="http://schemas.microsoft.com/office/drawing/2014/main" id="{E652E381-1F55-FA28-C174-7243DE7CFCD6}"/>
              </a:ext>
            </a:extLst>
          </p:cNvPr>
          <p:cNvSpPr>
            <a:spLocks noGrp="1"/>
          </p:cNvSpPr>
          <p:nvPr>
            <p:ph idx="1"/>
          </p:nvPr>
        </p:nvSpPr>
        <p:spPr>
          <a:xfrm>
            <a:off x="4004733" y="928158"/>
            <a:ext cx="7535333" cy="5675841"/>
          </a:xfrm>
        </p:spPr>
        <p:txBody>
          <a:bodyPr>
            <a:normAutofit/>
          </a:bodyPr>
          <a:lstStyle/>
          <a:p>
            <a:pP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 Traditional music recommendation systems primarily rely on user        history, genres, or popularity trends, often failing to capture the real-time emotional state of the listener.</a:t>
            </a:r>
          </a:p>
          <a:p>
            <a:pP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 This project introduces an emotion-based music playlist generator, leveraging advanced machine learning techniques to curate dynamic song recommendations based on the user’s current emotions.</a:t>
            </a:r>
          </a:p>
          <a:p>
            <a:pP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 A hybrid recommendation system combining collaborative filtering and content-based filtering enhances personalization, while APIs from Spotify, Apple Music, and Last.fm provide seamless access to a vast music library.</a:t>
            </a:r>
          </a:p>
          <a:p>
            <a:pP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With real-time emotion detection and AI-driven intelligence, this application offers a more immersive and emotionally connected listening experience.</a:t>
            </a:r>
            <a:endParaRPr lang="en-IN" sz="18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25510715-0721-E809-ED06-2C95F33BD7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867" y="191555"/>
            <a:ext cx="3047999" cy="3047999"/>
          </a:xfrm>
          <a:prstGeom prst="rect">
            <a:avLst/>
          </a:prstGeom>
        </p:spPr>
      </p:pic>
      <p:pic>
        <p:nvPicPr>
          <p:cNvPr id="9" name="Picture 8">
            <a:extLst>
              <a:ext uri="{FF2B5EF4-FFF2-40B4-BE49-F238E27FC236}">
                <a16:creationId xmlns:a16="http://schemas.microsoft.com/office/drawing/2014/main" id="{58139B8F-9CEB-EF46-9892-5C0FF8FC8F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433" y="3395134"/>
            <a:ext cx="3208865" cy="3208865"/>
          </a:xfrm>
          <a:prstGeom prst="rect">
            <a:avLst/>
          </a:prstGeom>
        </p:spPr>
      </p:pic>
    </p:spTree>
    <p:extLst>
      <p:ext uri="{BB962C8B-B14F-4D97-AF65-F5344CB8AC3E}">
        <p14:creationId xmlns:p14="http://schemas.microsoft.com/office/powerpoint/2010/main" val="30121723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A1CFD-6417-01BC-97F3-B602BB2A90C2}"/>
              </a:ext>
            </a:extLst>
          </p:cNvPr>
          <p:cNvSpPr>
            <a:spLocks noGrp="1"/>
          </p:cNvSpPr>
          <p:nvPr>
            <p:ph type="title"/>
          </p:nvPr>
        </p:nvSpPr>
        <p:spPr>
          <a:xfrm>
            <a:off x="-338667" y="212725"/>
            <a:ext cx="10515600" cy="598261"/>
          </a:xfrm>
        </p:spPr>
        <p:txBody>
          <a:bodyPr>
            <a:noAutofit/>
          </a:bodyPr>
          <a:lstStyle/>
          <a:p>
            <a:r>
              <a:rPr lang="en-IN" sz="4800" dirty="0"/>
              <a:t>                   </a:t>
            </a:r>
            <a:r>
              <a:rPr lang="en-IN" sz="4800" b="1" dirty="0"/>
              <a:t>EXISTING SYSTEM</a:t>
            </a:r>
          </a:p>
        </p:txBody>
      </p:sp>
      <p:sp>
        <p:nvSpPr>
          <p:cNvPr id="3" name="Content Placeholder 2">
            <a:extLst>
              <a:ext uri="{FF2B5EF4-FFF2-40B4-BE49-F238E27FC236}">
                <a16:creationId xmlns:a16="http://schemas.microsoft.com/office/drawing/2014/main" id="{94B7EF5B-7BB6-ACD9-6190-8BE7C25B8E4B}"/>
              </a:ext>
            </a:extLst>
          </p:cNvPr>
          <p:cNvSpPr>
            <a:spLocks noGrp="1"/>
          </p:cNvSpPr>
          <p:nvPr>
            <p:ph idx="1"/>
          </p:nvPr>
        </p:nvSpPr>
        <p:spPr>
          <a:xfrm>
            <a:off x="838200" y="963386"/>
            <a:ext cx="10515600" cy="5213577"/>
          </a:xfrm>
        </p:spPr>
        <p:txBody>
          <a:bodyPr>
            <a:noAutofit/>
          </a:bodyPr>
          <a:lstStyle/>
          <a:p>
            <a:pPr marL="0" indent="0" algn="just">
              <a:buNone/>
            </a:pPr>
            <a:r>
              <a:rPr lang="en-US" sz="1800" b="1" dirty="0">
                <a:latin typeface="Times New Roman" panose="02020603050405020304" pitchFamily="18" charset="0"/>
                <a:cs typeface="Times New Roman" panose="02020603050405020304" pitchFamily="18" charset="0"/>
              </a:rPr>
              <a:t> 1. Text-Based Systems (Keyword Matching, Rule-Based NLP)</a:t>
            </a:r>
          </a:p>
          <a:p>
            <a:pPr marL="0" indent="0" algn="just">
              <a:buNone/>
            </a:pPr>
            <a:r>
              <a:rPr lang="en-US" sz="1800" dirty="0">
                <a:latin typeface="Times New Roman" panose="02020603050405020304" pitchFamily="18" charset="0"/>
                <a:cs typeface="Times New Roman" panose="02020603050405020304" pitchFamily="18" charset="0"/>
              </a:rPr>
              <a:t>.Uses the keyboard to take input </a:t>
            </a:r>
          </a:p>
          <a:p>
            <a:pPr marL="0" indent="0" algn="just">
              <a:buNone/>
            </a:pPr>
            <a:r>
              <a:rPr lang="en-US" sz="1800" b="1" dirty="0">
                <a:latin typeface="Times New Roman" panose="02020603050405020304" pitchFamily="18" charset="0"/>
                <a:cs typeface="Times New Roman" panose="02020603050405020304" pitchFamily="18" charset="0"/>
              </a:rPr>
              <a:t>.Tech: </a:t>
            </a:r>
            <a:r>
              <a:rPr lang="en-US" sz="1800" dirty="0">
                <a:latin typeface="Times New Roman" panose="02020603050405020304" pitchFamily="18" charset="0"/>
                <a:cs typeface="Times New Roman" panose="02020603050405020304" pitchFamily="18" charset="0"/>
              </a:rPr>
              <a:t>rule based </a:t>
            </a:r>
            <a:r>
              <a:rPr lang="en-US" sz="1800" dirty="0" err="1">
                <a:latin typeface="Times New Roman" panose="02020603050405020304" pitchFamily="18" charset="0"/>
                <a:cs typeface="Times New Roman" panose="02020603050405020304" pitchFamily="18" charset="0"/>
              </a:rPr>
              <a:t>nlp</a:t>
            </a:r>
            <a:r>
              <a:rPr lang="en-US" sz="1800" dirty="0">
                <a:latin typeface="Times New Roman" panose="02020603050405020304" pitchFamily="18" charset="0"/>
                <a:cs typeface="Times New Roman" panose="02020603050405020304" pitchFamily="18" charset="0"/>
              </a:rPr>
              <a:t>.</a:t>
            </a:r>
          </a:p>
          <a:p>
            <a:pPr marL="0" indent="0" algn="just">
              <a:buNone/>
            </a:pPr>
            <a:r>
              <a:rPr lang="en-US" sz="1800" dirty="0">
                <a:latin typeface="Times New Roman" panose="02020603050405020304" pitchFamily="18" charset="0"/>
                <a:cs typeface="Times New Roman" panose="02020603050405020304" pitchFamily="18" charset="0"/>
              </a:rPr>
              <a:t>.</a:t>
            </a:r>
            <a:r>
              <a:rPr lang="en-US" sz="1800" b="1" dirty="0">
                <a:latin typeface="Times New Roman" panose="02020603050405020304" pitchFamily="18" charset="0"/>
                <a:cs typeface="Times New Roman" panose="02020603050405020304" pitchFamily="18" charset="0"/>
              </a:rPr>
              <a:t>Limitations:</a:t>
            </a:r>
          </a:p>
          <a:p>
            <a:pPr marL="0" indent="0" algn="just">
              <a:buNone/>
            </a:pPr>
            <a:r>
              <a:rPr lang="en-US" sz="1800" b="1" dirty="0">
                <a:latin typeface="Times New Roman" panose="02020603050405020304" pitchFamily="18" charset="0"/>
                <a:cs typeface="Times New Roman" panose="02020603050405020304" pitchFamily="18" charset="0"/>
              </a:rPr>
              <a:t>Context Ignorance</a:t>
            </a:r>
            <a:r>
              <a:rPr lang="en-US" sz="1800" dirty="0">
                <a:latin typeface="Times New Roman" panose="02020603050405020304" pitchFamily="18" charset="0"/>
                <a:cs typeface="Times New Roman" panose="02020603050405020304" pitchFamily="18" charset="0"/>
              </a:rPr>
              <a:t>: Can't distinguish context (e.g., "I’m not happy" might still be tagged as happy due to the word "happy").</a:t>
            </a:r>
            <a:endParaRPr lang="en-US" sz="1800" b="1" dirty="0">
              <a:latin typeface="Times New Roman" panose="02020603050405020304" pitchFamily="18" charset="0"/>
              <a:cs typeface="Times New Roman" panose="02020603050405020304" pitchFamily="18" charset="0"/>
            </a:endParaRPr>
          </a:p>
          <a:p>
            <a:pPr marL="0" indent="0" algn="just">
              <a:buNone/>
            </a:pPr>
            <a:r>
              <a:rPr lang="en-US" sz="1800" b="1" dirty="0">
                <a:latin typeface="Times New Roman" panose="02020603050405020304" pitchFamily="18" charset="0"/>
                <a:cs typeface="Times New Roman" panose="02020603050405020304" pitchFamily="18" charset="0"/>
              </a:rPr>
              <a:t>Language Dependency</a:t>
            </a:r>
            <a:r>
              <a:rPr lang="en-US" sz="1800" dirty="0">
                <a:latin typeface="Times New Roman" panose="02020603050405020304" pitchFamily="18" charset="0"/>
                <a:cs typeface="Times New Roman" panose="02020603050405020304" pitchFamily="18" charset="0"/>
              </a:rPr>
              <a:t>: Performance drops significantly if user inputs are in languages not supported by the rule base.</a:t>
            </a:r>
          </a:p>
          <a:p>
            <a:pPr marL="0" indent="0" algn="just">
              <a:buNone/>
            </a:pPr>
            <a:r>
              <a:rPr lang="en-US" sz="1800" b="1" dirty="0">
                <a:latin typeface="Times New Roman" panose="02020603050405020304" pitchFamily="18" charset="0"/>
                <a:cs typeface="Times New Roman" panose="02020603050405020304" pitchFamily="18" charset="0"/>
              </a:rPr>
              <a:t>2.</a:t>
            </a: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Tag-Based Music Recommendation </a:t>
            </a:r>
            <a:r>
              <a:rPr lang="en-US" sz="1800" dirty="0">
                <a:latin typeface="Times New Roman" panose="02020603050405020304" pitchFamily="18" charset="0"/>
                <a:cs typeface="Times New Roman" panose="02020603050405020304" pitchFamily="18" charset="0"/>
              </a:rPr>
              <a:t>(Based on Metadata/Genre/Artist Tags)</a:t>
            </a:r>
          </a:p>
          <a:p>
            <a:pPr marL="0" indent="0" algn="just">
              <a:buNone/>
            </a:pPr>
            <a:r>
              <a:rPr lang="en-US" sz="1800" dirty="0">
                <a:latin typeface="Times New Roman" panose="02020603050405020304" pitchFamily="18" charset="0"/>
                <a:cs typeface="Times New Roman" panose="02020603050405020304" pitchFamily="18" charset="0"/>
              </a:rPr>
              <a:t>.Uses specific tags to recommend music</a:t>
            </a:r>
          </a:p>
          <a:p>
            <a:pPr marL="0" indent="0" algn="just">
              <a:buNone/>
            </a:pPr>
            <a:r>
              <a:rPr lang="en-US" sz="1800" b="1" dirty="0" err="1">
                <a:latin typeface="Times New Roman" panose="02020603050405020304" pitchFamily="18" charset="0"/>
                <a:cs typeface="Times New Roman" panose="02020603050405020304" pitchFamily="18" charset="0"/>
              </a:rPr>
              <a:t>Tech:</a:t>
            </a:r>
            <a:r>
              <a:rPr lang="en-US" sz="1800" dirty="0" err="1">
                <a:latin typeface="Times New Roman" panose="02020603050405020304" pitchFamily="18" charset="0"/>
                <a:cs typeface="Times New Roman" panose="02020603050405020304" pitchFamily="18" charset="0"/>
              </a:rPr>
              <a:t>based</a:t>
            </a: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on genre classification</a:t>
            </a:r>
          </a:p>
          <a:p>
            <a:pPr marL="0" indent="0" algn="just">
              <a:buNone/>
            </a:pPr>
            <a:r>
              <a:rPr lang="en-US" sz="1800" b="1" dirty="0">
                <a:latin typeface="Times New Roman" panose="02020603050405020304" pitchFamily="18" charset="0"/>
                <a:cs typeface="Times New Roman" panose="02020603050405020304" pitchFamily="18" charset="0"/>
              </a:rPr>
              <a:t>Limitations:</a:t>
            </a:r>
          </a:p>
          <a:p>
            <a:pPr marL="0" indent="0" algn="just">
              <a:buNone/>
            </a:pPr>
            <a:r>
              <a:rPr lang="en-US" sz="1800" b="1" dirty="0">
                <a:latin typeface="Times New Roman" panose="02020603050405020304" pitchFamily="18" charset="0"/>
                <a:cs typeface="Times New Roman" panose="02020603050405020304" pitchFamily="18" charset="0"/>
              </a:rPr>
              <a:t>Emotion-Music Mismatch</a:t>
            </a:r>
            <a:r>
              <a:rPr lang="en-US" sz="1800" dirty="0">
                <a:latin typeface="Times New Roman" panose="02020603050405020304" pitchFamily="18" charset="0"/>
                <a:cs typeface="Times New Roman" panose="02020603050405020304" pitchFamily="18" charset="0"/>
              </a:rPr>
              <a:t>: Tags like "pop", "rock", or "romantic" don’t always represent the emotional tone of a song.</a:t>
            </a:r>
          </a:p>
          <a:p>
            <a:pPr marL="0" indent="0" algn="just">
              <a:buNone/>
            </a:pPr>
            <a:r>
              <a:rPr lang="en-US" sz="1800" b="1" dirty="0">
                <a:latin typeface="Times New Roman" panose="02020603050405020304" pitchFamily="18" charset="0"/>
                <a:cs typeface="Times New Roman" panose="02020603050405020304" pitchFamily="18" charset="0"/>
              </a:rPr>
              <a:t>Cold Start Problem</a:t>
            </a:r>
            <a:r>
              <a:rPr lang="en-US" sz="1800" dirty="0">
                <a:latin typeface="Times New Roman" panose="02020603050405020304" pitchFamily="18" charset="0"/>
                <a:cs typeface="Times New Roman" panose="02020603050405020304" pitchFamily="18" charset="0"/>
              </a:rPr>
              <a:t>: Struggles with new users or songs with missing/incomplete tags.</a:t>
            </a:r>
          </a:p>
          <a:p>
            <a:pPr marL="0" indent="0" algn="just">
              <a:buNone/>
            </a:pPr>
            <a:endParaRPr lang="en-US" sz="1800" dirty="0">
              <a:latin typeface="Times New Roman" panose="02020603050405020304" pitchFamily="18" charset="0"/>
              <a:cs typeface="Times New Roman" panose="02020603050405020304" pitchFamily="18" charset="0"/>
            </a:endParaRPr>
          </a:p>
          <a:p>
            <a:pPr marL="0" indent="0" algn="just">
              <a:buNone/>
            </a:pPr>
            <a:endParaRPr lang="en-US" sz="1800" dirty="0">
              <a:latin typeface="Times New Roman" panose="02020603050405020304" pitchFamily="18" charset="0"/>
              <a:cs typeface="Times New Roman" panose="02020603050405020304" pitchFamily="18" charset="0"/>
            </a:endParaRPr>
          </a:p>
          <a:p>
            <a:pPr marL="0" indent="0" algn="just">
              <a:buNone/>
            </a:pPr>
            <a:endParaRPr lang="en-US" sz="1800" b="1" dirty="0">
              <a:latin typeface="Times New Roman" panose="02020603050405020304" pitchFamily="18" charset="0"/>
              <a:cs typeface="Times New Roman" panose="02020603050405020304" pitchFamily="18" charset="0"/>
            </a:endParaRPr>
          </a:p>
          <a:p>
            <a:pPr marL="0" indent="0" algn="just">
              <a:buNone/>
            </a:pPr>
            <a:endParaRPr lang="en-US" sz="1800" dirty="0">
              <a:latin typeface="Times New Roman" panose="02020603050405020304" pitchFamily="18" charset="0"/>
              <a:cs typeface="Times New Roman" panose="02020603050405020304" pitchFamily="18" charset="0"/>
            </a:endParaRPr>
          </a:p>
          <a:p>
            <a:pPr marL="0" indent="0" algn="just">
              <a:buNone/>
            </a:pPr>
            <a:endParaRPr lang="en-IN" sz="1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0440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6D475-B751-5B10-8F0B-7CBEDE545C47}"/>
              </a:ext>
            </a:extLst>
          </p:cNvPr>
          <p:cNvSpPr>
            <a:spLocks noGrp="1"/>
          </p:cNvSpPr>
          <p:nvPr>
            <p:ph type="title"/>
          </p:nvPr>
        </p:nvSpPr>
        <p:spPr>
          <a:xfrm>
            <a:off x="694267" y="110067"/>
            <a:ext cx="8596668" cy="1320800"/>
          </a:xfrm>
        </p:spPr>
        <p:txBody>
          <a:bodyPr>
            <a:normAutofit/>
          </a:bodyPr>
          <a:lstStyle/>
          <a:p>
            <a:r>
              <a:rPr lang="en-IN" sz="4800" dirty="0"/>
              <a:t>               PROPOSED SYSTEM</a:t>
            </a:r>
          </a:p>
        </p:txBody>
      </p:sp>
      <p:sp>
        <p:nvSpPr>
          <p:cNvPr id="3" name="Content Placeholder 2">
            <a:extLst>
              <a:ext uri="{FF2B5EF4-FFF2-40B4-BE49-F238E27FC236}">
                <a16:creationId xmlns:a16="http://schemas.microsoft.com/office/drawing/2014/main" id="{95A96DAB-8994-6BF4-E804-C61EADCC10ED}"/>
              </a:ext>
            </a:extLst>
          </p:cNvPr>
          <p:cNvSpPr>
            <a:spLocks noGrp="1"/>
          </p:cNvSpPr>
          <p:nvPr>
            <p:ph idx="1"/>
          </p:nvPr>
        </p:nvSpPr>
        <p:spPr>
          <a:xfrm>
            <a:off x="753534" y="1326092"/>
            <a:ext cx="10515600" cy="4351338"/>
          </a:xfrm>
        </p:spPr>
        <p:txBody>
          <a:bodyPr>
            <a:noAutofit/>
          </a:bodyPr>
          <a:lstStyle/>
          <a:p>
            <a:pPr algn="just"/>
            <a:r>
              <a:rPr lang="en-US" sz="1800" dirty="0">
                <a:latin typeface="Times New Roman" panose="02020603050405020304" pitchFamily="18" charset="0"/>
                <a:cs typeface="Times New Roman" panose="02020603050405020304" pitchFamily="18" charset="0"/>
              </a:rPr>
              <a:t>The proposed system is an </a:t>
            </a:r>
            <a:r>
              <a:rPr lang="en-US" sz="1800" b="1" dirty="0">
                <a:latin typeface="Times New Roman" panose="02020603050405020304" pitchFamily="18" charset="0"/>
                <a:cs typeface="Times New Roman" panose="02020603050405020304" pitchFamily="18" charset="0"/>
              </a:rPr>
              <a:t>Emotion-Based Music Recommendation System</a:t>
            </a:r>
            <a:r>
              <a:rPr lang="en-US" sz="1800" dirty="0">
                <a:latin typeface="Times New Roman" panose="02020603050405020304" pitchFamily="18" charset="0"/>
                <a:cs typeface="Times New Roman" panose="02020603050405020304" pitchFamily="18" charset="0"/>
              </a:rPr>
              <a:t> that uses </a:t>
            </a:r>
            <a:r>
              <a:rPr lang="en-US" sz="1800" b="1" dirty="0">
                <a:latin typeface="Times New Roman" panose="02020603050405020304" pitchFamily="18" charset="0"/>
                <a:cs typeface="Times New Roman" panose="02020603050405020304" pitchFamily="18" charset="0"/>
              </a:rPr>
              <a:t>Convolutional Neural Networks (CNN)</a:t>
            </a:r>
            <a:r>
              <a:rPr lang="en-US" sz="1800" dirty="0">
                <a:latin typeface="Times New Roman" panose="02020603050405020304" pitchFamily="18" charset="0"/>
                <a:cs typeface="Times New Roman" panose="02020603050405020304" pitchFamily="18" charset="0"/>
              </a:rPr>
              <a:t> to detect a user's emotion in real-time from their </a:t>
            </a:r>
            <a:r>
              <a:rPr lang="en-US" sz="1800" b="1" dirty="0">
                <a:latin typeface="Times New Roman" panose="02020603050405020304" pitchFamily="18" charset="0"/>
                <a:cs typeface="Times New Roman" panose="02020603050405020304" pitchFamily="18" charset="0"/>
              </a:rPr>
              <a:t>facial expressions</a:t>
            </a:r>
            <a:r>
              <a:rPr lang="en-US" sz="1800" dirty="0">
                <a:latin typeface="Times New Roman" panose="02020603050405020304" pitchFamily="18" charset="0"/>
                <a:cs typeface="Times New Roman" panose="02020603050405020304" pitchFamily="18" charset="0"/>
              </a:rPr>
              <a:t>. Based on the identified emotion—such as happy, sad, angry, or neutral—the system recommends suitable songs by mapping emotions to specific music moods. The music is fetched from platforms like </a:t>
            </a:r>
            <a:r>
              <a:rPr lang="en-US" sz="1800" b="1" dirty="0">
                <a:latin typeface="Times New Roman" panose="02020603050405020304" pitchFamily="18" charset="0"/>
                <a:cs typeface="Times New Roman" panose="02020603050405020304" pitchFamily="18" charset="0"/>
              </a:rPr>
              <a:t>Spotify</a:t>
            </a:r>
            <a:r>
              <a:rPr lang="en-US" sz="1800" dirty="0">
                <a:latin typeface="Times New Roman" panose="02020603050405020304" pitchFamily="18" charset="0"/>
                <a:cs typeface="Times New Roman" panose="02020603050405020304" pitchFamily="18" charset="0"/>
              </a:rPr>
              <a:t> or from a pre-labeled dataset. This approach provides a more personalized and dynamic music experience compared to traditional text-based or tag-based systems. The system includes a user-friendly interface, real-time emotion detection, and automatic music playback based on the user's current mood.</a:t>
            </a:r>
          </a:p>
          <a:p>
            <a:pPr algn="just">
              <a:buNone/>
            </a:pPr>
            <a:r>
              <a:rPr lang="en-US" sz="1800" b="1" dirty="0">
                <a:latin typeface="Times New Roman" panose="02020603050405020304" pitchFamily="18" charset="0"/>
                <a:cs typeface="Times New Roman" panose="02020603050405020304" pitchFamily="18" charset="0"/>
              </a:rPr>
              <a:t>      Benefits Over Traditional Systems:</a:t>
            </a:r>
          </a:p>
          <a:p>
            <a:pPr algn="just">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Dynamic &amp; Real-Time</a:t>
            </a:r>
            <a:r>
              <a:rPr lang="en-US" sz="1800" dirty="0">
                <a:latin typeface="Times New Roman" panose="02020603050405020304" pitchFamily="18" charset="0"/>
                <a:cs typeface="Times New Roman" panose="02020603050405020304" pitchFamily="18" charset="0"/>
              </a:rPr>
              <a:t>: Detects mood instantly via facial cues.</a:t>
            </a:r>
          </a:p>
          <a:p>
            <a:pPr algn="just">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Deep Learning Accuracy</a:t>
            </a:r>
            <a:r>
              <a:rPr lang="en-US" sz="1800" dirty="0">
                <a:latin typeface="Times New Roman" panose="02020603050405020304" pitchFamily="18" charset="0"/>
                <a:cs typeface="Times New Roman" panose="02020603050405020304" pitchFamily="18" charset="0"/>
              </a:rPr>
              <a:t>: CNN provides better emotion recognition than rule-based or keyword methods.</a:t>
            </a:r>
          </a:p>
          <a:p>
            <a:pPr algn="just">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Personalized Experience</a:t>
            </a:r>
            <a:r>
              <a:rPr lang="en-US" sz="1800" dirty="0">
                <a:latin typeface="Times New Roman" panose="02020603050405020304" pitchFamily="18" charset="0"/>
                <a:cs typeface="Times New Roman" panose="02020603050405020304" pitchFamily="18" charset="0"/>
              </a:rPr>
              <a:t>: Aligns music with how the user feels in the moment.</a:t>
            </a:r>
          </a:p>
          <a:p>
            <a:pPr algn="just"/>
            <a:endParaRPr lang="en-US" sz="1800" dirty="0">
              <a:latin typeface="Times New Roman" panose="02020603050405020304" pitchFamily="18" charset="0"/>
              <a:cs typeface="Times New Roman" panose="02020603050405020304" pitchFamily="18" charset="0"/>
            </a:endParaRPr>
          </a:p>
          <a:p>
            <a:pPr algn="just"/>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4516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48E65-1E22-D4F1-6A74-C3330D31FB75}"/>
              </a:ext>
            </a:extLst>
          </p:cNvPr>
          <p:cNvSpPr>
            <a:spLocks noGrp="1"/>
          </p:cNvSpPr>
          <p:nvPr>
            <p:ph type="title"/>
          </p:nvPr>
        </p:nvSpPr>
        <p:spPr/>
        <p:txBody>
          <a:bodyPr>
            <a:normAutofit/>
          </a:bodyPr>
          <a:lstStyle/>
          <a:p>
            <a:r>
              <a:rPr lang="en-IN" sz="4800" b="1" dirty="0"/>
              <a:t>               APPLICATIONS</a:t>
            </a:r>
          </a:p>
        </p:txBody>
      </p:sp>
      <p:sp>
        <p:nvSpPr>
          <p:cNvPr id="3" name="Content Placeholder 2">
            <a:extLst>
              <a:ext uri="{FF2B5EF4-FFF2-40B4-BE49-F238E27FC236}">
                <a16:creationId xmlns:a16="http://schemas.microsoft.com/office/drawing/2014/main" id="{B11E2D0F-3D48-C038-DE4C-BE8430F1D2E6}"/>
              </a:ext>
            </a:extLst>
          </p:cNvPr>
          <p:cNvSpPr>
            <a:spLocks noGrp="1"/>
          </p:cNvSpPr>
          <p:nvPr>
            <p:ph idx="1"/>
          </p:nvPr>
        </p:nvSpPr>
        <p:spPr/>
        <p:txBody>
          <a:bodyPr>
            <a:normAutofit/>
          </a:bodyPr>
          <a:lstStyle/>
          <a:p>
            <a:pPr>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 Personalized Music Streaming Platforms</a:t>
            </a:r>
            <a:endParaRPr lang="en-IN"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Mental Health &amp; Therapy Support</a:t>
            </a:r>
            <a:endParaRPr lang="en-IN"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Smart Devices &amp; IoT Integration</a:t>
            </a:r>
            <a:endParaRPr lang="en-IN"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Gaming &amp; Virtual Reality</a:t>
            </a:r>
            <a:endParaRPr lang="en-IN"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Entertainment Systems</a:t>
            </a:r>
            <a:endParaRPr lang="en-IN"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Customer Experience Enhancement</a:t>
            </a:r>
            <a:endParaRPr lang="en-IN"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Education &amp; E-Learning</a:t>
            </a:r>
            <a:endParaRPr lang="en-IN"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4833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00BF8-D30F-7E08-44DE-C204BD6CE0E3}"/>
              </a:ext>
            </a:extLst>
          </p:cNvPr>
          <p:cNvSpPr>
            <a:spLocks noGrp="1"/>
          </p:cNvSpPr>
          <p:nvPr>
            <p:ph type="title"/>
          </p:nvPr>
        </p:nvSpPr>
        <p:spPr/>
        <p:txBody>
          <a:bodyPr>
            <a:noAutofit/>
          </a:bodyPr>
          <a:lstStyle/>
          <a:p>
            <a:r>
              <a:rPr lang="en-IN" sz="4800" dirty="0"/>
              <a:t>HARDWARE AND SOFTWARE SPECIFICATIONS</a:t>
            </a:r>
          </a:p>
        </p:txBody>
      </p:sp>
      <p:sp>
        <p:nvSpPr>
          <p:cNvPr id="3" name="Content Placeholder 2">
            <a:extLst>
              <a:ext uri="{FF2B5EF4-FFF2-40B4-BE49-F238E27FC236}">
                <a16:creationId xmlns:a16="http://schemas.microsoft.com/office/drawing/2014/main" id="{FD6C5F25-B409-9436-246F-E2FDD91EBA9D}"/>
              </a:ext>
            </a:extLst>
          </p:cNvPr>
          <p:cNvSpPr>
            <a:spLocks noGrp="1"/>
          </p:cNvSpPr>
          <p:nvPr>
            <p:ph idx="1"/>
          </p:nvPr>
        </p:nvSpPr>
        <p:spPr/>
        <p:txBody>
          <a:bodyPr>
            <a:normAutofit/>
          </a:bodyPr>
          <a:lstStyle/>
          <a:p>
            <a:pPr>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Software Specifications </a:t>
            </a:r>
          </a:p>
          <a:p>
            <a:pPr>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Frontend frameworks such as react.js and tools such as </a:t>
            </a:r>
            <a:r>
              <a:rPr lang="en-IN" sz="1800" dirty="0" err="1">
                <a:latin typeface="Times New Roman" panose="02020603050405020304" pitchFamily="18" charset="0"/>
                <a:cs typeface="Times New Roman" panose="02020603050405020304" pitchFamily="18" charset="0"/>
              </a:rPr>
              <a:t>html,css</a:t>
            </a:r>
            <a:endParaRPr lang="en-IN" sz="18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Databases such as MongoDB </a:t>
            </a:r>
          </a:p>
          <a:p>
            <a:pPr>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API’s like Spotify API and Apple Music API</a:t>
            </a:r>
          </a:p>
          <a:p>
            <a:pPr>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Libraries such as </a:t>
            </a:r>
            <a:r>
              <a:rPr lang="en-IN" sz="1800" dirty="0" err="1">
                <a:latin typeface="Times New Roman" panose="02020603050405020304" pitchFamily="18" charset="0"/>
                <a:cs typeface="Times New Roman" panose="02020603050405020304" pitchFamily="18" charset="0"/>
              </a:rPr>
              <a:t>Tensorflow</a:t>
            </a:r>
            <a:r>
              <a:rPr lang="en-IN" sz="1800" dirty="0">
                <a:latin typeface="Times New Roman" panose="02020603050405020304" pitchFamily="18" charset="0"/>
                <a:cs typeface="Times New Roman" panose="02020603050405020304" pitchFamily="18" charset="0"/>
              </a:rPr>
              <a:t>, Surprise library</a:t>
            </a:r>
          </a:p>
          <a:p>
            <a:pPr>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Hardware Specifications:-</a:t>
            </a:r>
          </a:p>
          <a:p>
            <a:pPr>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Intel i5 Processor</a:t>
            </a:r>
          </a:p>
          <a:p>
            <a:pPr>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A laptop with web cam </a:t>
            </a:r>
          </a:p>
          <a:p>
            <a:pPr>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RAM of size 16 GB and Storage of 512 GB.</a:t>
            </a:r>
          </a:p>
          <a:p>
            <a:pPr>
              <a:buFont typeface="Arial" panose="020B0604020202020204" pitchFamily="34" charset="0"/>
              <a:buChar char="•"/>
            </a:pPr>
            <a:endParaRPr lang="en-IN" sz="18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IN" sz="18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5621494"/>
      </p:ext>
    </p:extLst>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B8753-AED8-4D92-D831-7B7F93E6825B}"/>
              </a:ext>
            </a:extLst>
          </p:cNvPr>
          <p:cNvSpPr>
            <a:spLocks noGrp="1"/>
          </p:cNvSpPr>
          <p:nvPr>
            <p:ph type="title"/>
          </p:nvPr>
        </p:nvSpPr>
        <p:spPr>
          <a:xfrm>
            <a:off x="838200" y="163286"/>
            <a:ext cx="10515600" cy="947058"/>
          </a:xfrm>
        </p:spPr>
        <p:txBody>
          <a:bodyPr>
            <a:normAutofit/>
          </a:bodyPr>
          <a:lstStyle/>
          <a:p>
            <a:r>
              <a:rPr lang="en-IN" sz="4800" b="1" dirty="0"/>
              <a:t>               LITERATURE SURVEY</a:t>
            </a:r>
          </a:p>
        </p:txBody>
      </p:sp>
      <p:graphicFrame>
        <p:nvGraphicFramePr>
          <p:cNvPr id="4" name="Content Placeholder 3">
            <a:extLst>
              <a:ext uri="{FF2B5EF4-FFF2-40B4-BE49-F238E27FC236}">
                <a16:creationId xmlns:a16="http://schemas.microsoft.com/office/drawing/2014/main" id="{C98B5868-E3C8-A7E1-CE06-B0293E6B63EF}"/>
              </a:ext>
            </a:extLst>
          </p:cNvPr>
          <p:cNvGraphicFramePr>
            <a:graphicFrameLocks noGrp="1"/>
          </p:cNvGraphicFramePr>
          <p:nvPr>
            <p:ph idx="1"/>
            <p:extLst>
              <p:ext uri="{D42A27DB-BD31-4B8C-83A1-F6EECF244321}">
                <p14:modId xmlns:p14="http://schemas.microsoft.com/office/powerpoint/2010/main" val="1123873409"/>
              </p:ext>
            </p:extLst>
          </p:nvPr>
        </p:nvGraphicFramePr>
        <p:xfrm>
          <a:off x="457200" y="1289957"/>
          <a:ext cx="10896599" cy="5640843"/>
        </p:xfrm>
        <a:graphic>
          <a:graphicData uri="http://schemas.openxmlformats.org/drawingml/2006/table">
            <a:tbl>
              <a:tblPr firstRow="1" bandRow="1">
                <a:tableStyleId>{5C22544A-7EE6-4342-B048-85BDC9FD1C3A}</a:tableStyleId>
              </a:tblPr>
              <a:tblGrid>
                <a:gridCol w="506186">
                  <a:extLst>
                    <a:ext uri="{9D8B030D-6E8A-4147-A177-3AD203B41FA5}">
                      <a16:colId xmlns:a16="http://schemas.microsoft.com/office/drawing/2014/main" val="4062549257"/>
                    </a:ext>
                  </a:extLst>
                </a:gridCol>
                <a:gridCol w="1208314">
                  <a:extLst>
                    <a:ext uri="{9D8B030D-6E8A-4147-A177-3AD203B41FA5}">
                      <a16:colId xmlns:a16="http://schemas.microsoft.com/office/drawing/2014/main" val="3040563386"/>
                    </a:ext>
                  </a:extLst>
                </a:gridCol>
                <a:gridCol w="2220686">
                  <a:extLst>
                    <a:ext uri="{9D8B030D-6E8A-4147-A177-3AD203B41FA5}">
                      <a16:colId xmlns:a16="http://schemas.microsoft.com/office/drawing/2014/main" val="2349934282"/>
                    </a:ext>
                  </a:extLst>
                </a:gridCol>
                <a:gridCol w="2291442">
                  <a:extLst>
                    <a:ext uri="{9D8B030D-6E8A-4147-A177-3AD203B41FA5}">
                      <a16:colId xmlns:a16="http://schemas.microsoft.com/office/drawing/2014/main" val="3685131870"/>
                    </a:ext>
                  </a:extLst>
                </a:gridCol>
                <a:gridCol w="1556657">
                  <a:extLst>
                    <a:ext uri="{9D8B030D-6E8A-4147-A177-3AD203B41FA5}">
                      <a16:colId xmlns:a16="http://schemas.microsoft.com/office/drawing/2014/main" val="2169469272"/>
                    </a:ext>
                  </a:extLst>
                </a:gridCol>
                <a:gridCol w="1556657">
                  <a:extLst>
                    <a:ext uri="{9D8B030D-6E8A-4147-A177-3AD203B41FA5}">
                      <a16:colId xmlns:a16="http://schemas.microsoft.com/office/drawing/2014/main" val="541344900"/>
                    </a:ext>
                  </a:extLst>
                </a:gridCol>
                <a:gridCol w="1556657">
                  <a:extLst>
                    <a:ext uri="{9D8B030D-6E8A-4147-A177-3AD203B41FA5}">
                      <a16:colId xmlns:a16="http://schemas.microsoft.com/office/drawing/2014/main" val="1102272689"/>
                    </a:ext>
                  </a:extLst>
                </a:gridCol>
              </a:tblGrid>
              <a:tr h="629739">
                <a:tc>
                  <a:txBody>
                    <a:bodyPr/>
                    <a:lstStyle/>
                    <a:p>
                      <a:r>
                        <a:rPr lang="en-IN" sz="1300" dirty="0" err="1"/>
                        <a:t>S.No</a:t>
                      </a:r>
                      <a:endParaRPr lang="en-IN" sz="1300" dirty="0"/>
                    </a:p>
                  </a:txBody>
                  <a:tcPr/>
                </a:tc>
                <a:tc>
                  <a:txBody>
                    <a:bodyPr/>
                    <a:lstStyle/>
                    <a:p>
                      <a:r>
                        <a:rPr lang="en-IN" sz="1300" dirty="0"/>
                        <a:t>Author </a:t>
                      </a:r>
                      <a:r>
                        <a:rPr lang="en-IN" sz="1300" dirty="0" err="1"/>
                        <a:t>Names,Year</a:t>
                      </a:r>
                      <a:endParaRPr lang="en-IN" sz="1300" dirty="0"/>
                    </a:p>
                  </a:txBody>
                  <a:tcPr/>
                </a:tc>
                <a:tc>
                  <a:txBody>
                    <a:bodyPr/>
                    <a:lstStyle/>
                    <a:p>
                      <a:r>
                        <a:rPr lang="en-IN" sz="1300" dirty="0" err="1"/>
                        <a:t>Joural</a:t>
                      </a:r>
                      <a:r>
                        <a:rPr lang="en-IN" sz="1300" dirty="0"/>
                        <a:t>/Conference Name &amp; Publisher</a:t>
                      </a:r>
                    </a:p>
                  </a:txBody>
                  <a:tcPr/>
                </a:tc>
                <a:tc>
                  <a:txBody>
                    <a:bodyPr/>
                    <a:lstStyle/>
                    <a:p>
                      <a:r>
                        <a:rPr lang="en-IN" sz="1300" dirty="0"/>
                        <a:t>Methodology/Algorithms Used</a:t>
                      </a:r>
                    </a:p>
                  </a:txBody>
                  <a:tcPr/>
                </a:tc>
                <a:tc>
                  <a:txBody>
                    <a:bodyPr/>
                    <a:lstStyle/>
                    <a:p>
                      <a:r>
                        <a:rPr lang="en-IN" sz="1300" dirty="0"/>
                        <a:t>Merits</a:t>
                      </a:r>
                    </a:p>
                  </a:txBody>
                  <a:tcPr/>
                </a:tc>
                <a:tc>
                  <a:txBody>
                    <a:bodyPr/>
                    <a:lstStyle/>
                    <a:p>
                      <a:r>
                        <a:rPr lang="en-IN" sz="1300" dirty="0"/>
                        <a:t>Demerits</a:t>
                      </a:r>
                    </a:p>
                  </a:txBody>
                  <a:tcPr/>
                </a:tc>
                <a:tc>
                  <a:txBody>
                    <a:bodyPr/>
                    <a:lstStyle/>
                    <a:p>
                      <a:r>
                        <a:rPr lang="en-IN" sz="1300" dirty="0"/>
                        <a:t>Research Gaps</a:t>
                      </a:r>
                    </a:p>
                  </a:txBody>
                  <a:tcPr/>
                </a:tc>
                <a:extLst>
                  <a:ext uri="{0D108BD9-81ED-4DB2-BD59-A6C34878D82A}">
                    <a16:rowId xmlns:a16="http://schemas.microsoft.com/office/drawing/2014/main" val="1245021225"/>
                  </a:ext>
                </a:extLst>
              </a:tr>
              <a:tr h="0">
                <a:tc>
                  <a:txBody>
                    <a:bodyPr/>
                    <a:lstStyle/>
                    <a:p>
                      <a:r>
                        <a:rPr lang="en-IN" sz="1300" dirty="0"/>
                        <a:t>1</a:t>
                      </a:r>
                    </a:p>
                  </a:txBody>
                  <a:tcPr/>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Swetha </a:t>
                      </a:r>
                      <a:r>
                        <a:rPr lang="en-US" sz="1300" dirty="0" err="1">
                          <a:effectLst/>
                          <a:latin typeface="Calibri" panose="020F0502020204030204" pitchFamily="34" charset="0"/>
                          <a:ea typeface="Calibri" panose="020F0502020204030204" pitchFamily="34" charset="0"/>
                          <a:cs typeface="Times New Roman" panose="02020603050405020304" pitchFamily="18" charset="0"/>
                        </a:rPr>
                        <a:t>Kambham</a:t>
                      </a:r>
                      <a:r>
                        <a:rPr lang="en-US" sz="1300" dirty="0">
                          <a:effectLst/>
                          <a:latin typeface="Calibri" panose="020F0502020204030204" pitchFamily="34" charset="0"/>
                          <a:ea typeface="Calibri" panose="020F0502020204030204" pitchFamily="34" charset="0"/>
                          <a:cs typeface="Times New Roman" panose="02020603050405020304" pitchFamily="18" charset="0"/>
                        </a:rPr>
                        <a:t> et al. (2025)</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300" kern="1200" dirty="0" err="1">
                          <a:solidFill>
                            <a:schemeClr val="dk1"/>
                          </a:solidFill>
                          <a:effectLst/>
                          <a:latin typeface="+mn-lt"/>
                          <a:ea typeface="+mn-ea"/>
                          <a:cs typeface="+mn-cs"/>
                        </a:rPr>
                        <a:t>ArXiv</a:t>
                      </a:r>
                      <a:r>
                        <a:rPr lang="en-US" sz="1300" kern="1200" dirty="0">
                          <a:solidFill>
                            <a:schemeClr val="dk1"/>
                          </a:solidFill>
                          <a:effectLst/>
                          <a:latin typeface="+mn-lt"/>
                          <a:ea typeface="+mn-ea"/>
                          <a:cs typeface="+mn-cs"/>
                        </a:rPr>
                        <a:t> (Preprint)</a:t>
                      </a:r>
                      <a:endParaRPr lang="en-IN" sz="1300" dirty="0"/>
                    </a:p>
                  </a:txBody>
                  <a:tcPr/>
                </a:tc>
                <a:tc>
                  <a:txBody>
                    <a:bodyPr/>
                    <a:lstStyle/>
                    <a:p>
                      <a:r>
                        <a:rPr lang="en-US" sz="1300" kern="1200" dirty="0">
                          <a:solidFill>
                            <a:schemeClr val="dk1"/>
                          </a:solidFill>
                          <a:effectLst/>
                          <a:latin typeface="+mn-lt"/>
                          <a:ea typeface="+mn-ea"/>
                          <a:cs typeface="+mn-cs"/>
                        </a:rPr>
                        <a:t>Facial expression analysis using </a:t>
                      </a:r>
                      <a:r>
                        <a:rPr lang="en-US" sz="1300" kern="1200" dirty="0" err="1">
                          <a:solidFill>
                            <a:schemeClr val="dk1"/>
                          </a:solidFill>
                          <a:effectLst/>
                          <a:latin typeface="+mn-lt"/>
                          <a:ea typeface="+mn-ea"/>
                          <a:cs typeface="+mn-cs"/>
                        </a:rPr>
                        <a:t>DeepFace</a:t>
                      </a:r>
                      <a:r>
                        <a:rPr lang="en-US" sz="1300" kern="1200" dirty="0">
                          <a:solidFill>
                            <a:schemeClr val="dk1"/>
                          </a:solidFill>
                          <a:effectLst/>
                          <a:latin typeface="+mn-lt"/>
                          <a:ea typeface="+mn-ea"/>
                          <a:cs typeface="+mn-cs"/>
                        </a:rPr>
                        <a:t>; music recommendation based on detected emotions</a:t>
                      </a:r>
                      <a:endParaRPr lang="en-IN" sz="1300" dirty="0"/>
                    </a:p>
                  </a:txBody>
                  <a:tcPr/>
                </a:tc>
                <a:tc>
                  <a:txBody>
                    <a:bodyPr/>
                    <a:lstStyle/>
                    <a:p>
                      <a:r>
                        <a:rPr lang="en-US" sz="1300" kern="1200" dirty="0">
                          <a:solidFill>
                            <a:schemeClr val="dk1"/>
                          </a:solidFill>
                          <a:effectLst/>
                          <a:latin typeface="+mn-lt"/>
                          <a:ea typeface="+mn-ea"/>
                          <a:cs typeface="+mn-cs"/>
                        </a:rPr>
                        <a:t>Real-time emotion detection; personalized playlists</a:t>
                      </a:r>
                      <a:endParaRPr lang="en-IN" sz="1300" dirty="0"/>
                    </a:p>
                  </a:txBody>
                  <a:tcPr/>
                </a:tc>
                <a:tc>
                  <a:txBody>
                    <a:bodyPr/>
                    <a:lstStyle/>
                    <a:p>
                      <a:r>
                        <a:rPr lang="en-US" sz="1300" kern="1200" dirty="0">
                          <a:solidFill>
                            <a:schemeClr val="dk1"/>
                          </a:solidFill>
                          <a:effectLst/>
                          <a:latin typeface="+mn-lt"/>
                          <a:ea typeface="+mn-ea"/>
                          <a:cs typeface="+mn-cs"/>
                        </a:rPr>
                        <a:t>Only uses facial input; local playlist data</a:t>
                      </a:r>
                      <a:endParaRPr lang="en-IN" sz="1300" dirty="0"/>
                    </a:p>
                  </a:txBody>
                  <a:tcPr/>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Lacks multi-modal emotion analysis and streaming integration</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1255926"/>
                  </a:ext>
                </a:extLst>
              </a:tr>
              <a:tr h="786493">
                <a:tc>
                  <a:txBody>
                    <a:bodyPr/>
                    <a:lstStyle/>
                    <a:p>
                      <a:r>
                        <a:rPr lang="en-IN" sz="1300" dirty="0"/>
                        <a:t>2</a:t>
                      </a:r>
                    </a:p>
                    <a:p>
                      <a:endParaRPr lang="en-IN" sz="1300" dirty="0"/>
                    </a:p>
                  </a:txBody>
                  <a:tcPr/>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Rajesh B et al. (2024)</a:t>
                      </a:r>
                    </a:p>
                    <a:p>
                      <a:pPr>
                        <a:lnSpc>
                          <a:spcPct val="115000"/>
                        </a:lnSpc>
                        <a:spcAft>
                          <a:spcPts val="1000"/>
                        </a:spcAft>
                        <a:buNone/>
                      </a:pP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buNone/>
                      </a:pPr>
                      <a:r>
                        <a:rPr lang="en-US" sz="1300" dirty="0" err="1">
                          <a:effectLst/>
                          <a:latin typeface="Calibri" panose="020F0502020204030204" pitchFamily="34" charset="0"/>
                          <a:ea typeface="Calibri" panose="020F0502020204030204" pitchFamily="34" charset="0"/>
                          <a:cs typeface="Times New Roman" panose="02020603050405020304" pitchFamily="18" charset="0"/>
                        </a:rPr>
                        <a:t>ArXiv</a:t>
                      </a:r>
                      <a:r>
                        <a:rPr lang="en-US" sz="1300" dirty="0">
                          <a:effectLst/>
                          <a:latin typeface="Calibri" panose="020F0502020204030204" pitchFamily="34" charset="0"/>
                          <a:ea typeface="Calibri" panose="020F0502020204030204" pitchFamily="34" charset="0"/>
                          <a:cs typeface="Times New Roman" panose="02020603050405020304" pitchFamily="18" charset="0"/>
                        </a:rPr>
                        <a:t> (Preprint)</a:t>
                      </a:r>
                    </a:p>
                    <a:p>
                      <a:pPr>
                        <a:lnSpc>
                          <a:spcPct val="115000"/>
                        </a:lnSpc>
                        <a:spcAft>
                          <a:spcPts val="1000"/>
                        </a:spcAft>
                        <a:buNone/>
                      </a:pP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300" kern="1200" dirty="0">
                          <a:solidFill>
                            <a:schemeClr val="dk1"/>
                          </a:solidFill>
                          <a:effectLst/>
                          <a:latin typeface="+mn-lt"/>
                          <a:ea typeface="+mn-ea"/>
                          <a:cs typeface="+mn-cs"/>
                        </a:rPr>
                        <a:t>Emotion detection with ResNet50 on FER dataset; GRAD-CAM for explainability</a:t>
                      </a:r>
                      <a:endParaRPr lang="en-IN" sz="1300" dirty="0"/>
                    </a:p>
                  </a:txBody>
                  <a:tcPr/>
                </a:tc>
                <a:tc>
                  <a:txBody>
                    <a:bodyPr/>
                    <a:lstStyle/>
                    <a:p>
                      <a:r>
                        <a:rPr lang="en-US" sz="1300" kern="1200" dirty="0">
                          <a:solidFill>
                            <a:schemeClr val="dk1"/>
                          </a:solidFill>
                          <a:effectLst/>
                          <a:latin typeface="+mn-lt"/>
                          <a:ea typeface="+mn-ea"/>
                          <a:cs typeface="+mn-cs"/>
                        </a:rPr>
                        <a:t>82% accuracy; explainable model</a:t>
                      </a:r>
                      <a:endParaRPr lang="en-IN" sz="1300" dirty="0"/>
                    </a:p>
                  </a:txBody>
                  <a:tcPr/>
                </a:tc>
                <a:tc>
                  <a:txBody>
                    <a:bodyPr/>
                    <a:lstStyle/>
                    <a:p>
                      <a:r>
                        <a:rPr lang="en-US" sz="1300" kern="1200" dirty="0">
                          <a:solidFill>
                            <a:schemeClr val="dk1"/>
                          </a:solidFill>
                          <a:effectLst/>
                          <a:latin typeface="+mn-lt"/>
                          <a:ea typeface="+mn-ea"/>
                          <a:cs typeface="+mn-cs"/>
                        </a:rPr>
                        <a:t>Focused on facial analysis only</a:t>
                      </a:r>
                      <a:endParaRPr lang="en-IN" sz="1300" dirty="0"/>
                    </a:p>
                  </a:txBody>
                  <a:tcPr/>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Requires multimodal recognition (text, voice)</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31422143"/>
                  </a:ext>
                </a:extLst>
              </a:tr>
              <a:tr h="786493">
                <a:tc>
                  <a:txBody>
                    <a:bodyPr/>
                    <a:lstStyle/>
                    <a:p>
                      <a:r>
                        <a:rPr lang="en-IN" sz="1300" dirty="0"/>
                        <a:t>3</a:t>
                      </a:r>
                    </a:p>
                  </a:txBody>
                  <a:tcPr/>
                </a:tc>
                <a:tc>
                  <a:txBody>
                    <a:bodyPr/>
                    <a:lstStyle/>
                    <a:p>
                      <a:r>
                        <a:rPr lang="en-US" sz="1300" kern="1200" dirty="0">
                          <a:solidFill>
                            <a:schemeClr val="dk1"/>
                          </a:solidFill>
                          <a:effectLst/>
                          <a:latin typeface="+mn-lt"/>
                          <a:ea typeface="+mn-ea"/>
                          <a:cs typeface="+mn-cs"/>
                        </a:rPr>
                        <a:t>Aswin Jeba Mahir A et al. (2024</a:t>
                      </a:r>
                      <a:endParaRPr lang="en-IN" sz="1300" dirty="0"/>
                    </a:p>
                  </a:txBody>
                  <a:tcPr/>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Int’l Research Journal on Advanced Engineering and Management</a:t>
                      </a:r>
                    </a:p>
                    <a:p>
                      <a:pPr>
                        <a:lnSpc>
                          <a:spcPct val="115000"/>
                        </a:lnSpc>
                        <a:spcAft>
                          <a:spcPts val="1000"/>
                        </a:spcAft>
                        <a:buNone/>
                      </a:pP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300" kern="1200" dirty="0">
                          <a:solidFill>
                            <a:schemeClr val="dk1"/>
                          </a:solidFill>
                          <a:effectLst/>
                          <a:latin typeface="+mn-lt"/>
                          <a:ea typeface="+mn-ea"/>
                          <a:cs typeface="+mn-cs"/>
                        </a:rPr>
                        <a:t>CNN for facial emotion in real-time; mood-based music recommendation</a:t>
                      </a:r>
                      <a:endParaRPr lang="en-IN" sz="1300" dirty="0"/>
                    </a:p>
                  </a:txBody>
                  <a:tcPr/>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Real-time, engaging UX</a:t>
                      </a:r>
                    </a:p>
                    <a:p>
                      <a:pPr>
                        <a:lnSpc>
                          <a:spcPct val="115000"/>
                        </a:lnSpc>
                        <a:spcAft>
                          <a:spcPts val="1000"/>
                        </a:spcAft>
                        <a:buNone/>
                      </a:pP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300" kern="1200" dirty="0">
                          <a:solidFill>
                            <a:schemeClr val="dk1"/>
                          </a:solidFill>
                          <a:effectLst/>
                          <a:latin typeface="+mn-lt"/>
                          <a:ea typeface="+mn-ea"/>
                          <a:cs typeface="+mn-cs"/>
                        </a:rPr>
                        <a:t>Facial-only input may miss emotional subtleties</a:t>
                      </a:r>
                      <a:endParaRPr lang="en-IN" sz="1300" dirty="0"/>
                    </a:p>
                  </a:txBody>
                  <a:tcPr/>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Combine multiple emotional indicators (facial, voice, text)</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75917966"/>
                  </a:ext>
                </a:extLst>
              </a:tr>
              <a:tr h="786493">
                <a:tc>
                  <a:txBody>
                    <a:bodyPr/>
                    <a:lstStyle/>
                    <a:p>
                      <a:r>
                        <a:rPr lang="en-IN" sz="1300" dirty="0"/>
                        <a:t>4</a:t>
                      </a:r>
                    </a:p>
                  </a:txBody>
                  <a:tcPr/>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Kurniawan et al. (2023)</a:t>
                      </a:r>
                    </a:p>
                    <a:p>
                      <a:pPr>
                        <a:lnSpc>
                          <a:spcPct val="115000"/>
                        </a:lnSpc>
                        <a:spcAft>
                          <a:spcPts val="1000"/>
                        </a:spcAft>
                        <a:buNone/>
                      </a:pP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300" kern="1200" dirty="0">
                          <a:solidFill>
                            <a:schemeClr val="dk1"/>
                          </a:solidFill>
                          <a:effectLst/>
                          <a:latin typeface="+mn-lt"/>
                          <a:ea typeface="+mn-ea"/>
                          <a:cs typeface="+mn-cs"/>
                        </a:rPr>
                        <a:t>JOIV: International Journal on Informatics Visualization</a:t>
                      </a:r>
                      <a:endParaRPr lang="en-IN" sz="1300" dirty="0"/>
                    </a:p>
                  </a:txBody>
                  <a:tcPr/>
                </a:tc>
                <a:tc>
                  <a:txBody>
                    <a:bodyPr/>
                    <a:lstStyle/>
                    <a:p>
                      <a:r>
                        <a:rPr lang="en-US" sz="1300" kern="1200" dirty="0">
                          <a:solidFill>
                            <a:schemeClr val="dk1"/>
                          </a:solidFill>
                          <a:effectLst/>
                          <a:latin typeface="+mn-lt"/>
                          <a:ea typeface="+mn-ea"/>
                          <a:cs typeface="+mn-cs"/>
                        </a:rPr>
                        <a:t>Face detection via Haar-cascade; emotion classification using CNN; music suggestions by emotion</a:t>
                      </a:r>
                      <a:endParaRPr lang="en-IN" sz="1300" dirty="0"/>
                    </a:p>
                  </a:txBody>
                  <a:tcPr/>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84.44% accuracy; dynamic music recs</a:t>
                      </a:r>
                    </a:p>
                    <a:p>
                      <a:pPr>
                        <a:lnSpc>
                          <a:spcPct val="115000"/>
                        </a:lnSpc>
                        <a:spcAft>
                          <a:spcPts val="1000"/>
                        </a:spcAft>
                        <a:buNone/>
                      </a:pP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300" kern="1200" dirty="0">
                          <a:solidFill>
                            <a:schemeClr val="dk1"/>
                          </a:solidFill>
                          <a:effectLst/>
                          <a:latin typeface="+mn-lt"/>
                          <a:ea typeface="+mn-ea"/>
                          <a:cs typeface="+mn-cs"/>
                        </a:rPr>
                        <a:t>Only facial expressions; limited emotion scope</a:t>
                      </a:r>
                      <a:endParaRPr lang="en-IN" sz="1300" dirty="0"/>
                    </a:p>
                  </a:txBody>
                  <a:tcPr/>
                </a:tc>
                <a:tc>
                  <a:txBody>
                    <a:bodyPr/>
                    <a:lstStyle/>
                    <a:p>
                      <a:r>
                        <a:rPr lang="en-US" sz="1300" kern="1200" dirty="0">
                          <a:solidFill>
                            <a:schemeClr val="dk1"/>
                          </a:solidFill>
                          <a:effectLst/>
                          <a:latin typeface="+mn-lt"/>
                          <a:ea typeface="+mn-ea"/>
                          <a:cs typeface="+mn-cs"/>
                        </a:rPr>
                        <a:t>Needs voice and text integration for better emotion coverage</a:t>
                      </a:r>
                      <a:endParaRPr lang="en-IN" sz="1300" dirty="0"/>
                    </a:p>
                  </a:txBody>
                  <a:tcPr/>
                </a:tc>
                <a:extLst>
                  <a:ext uri="{0D108BD9-81ED-4DB2-BD59-A6C34878D82A}">
                    <a16:rowId xmlns:a16="http://schemas.microsoft.com/office/drawing/2014/main" val="1699486735"/>
                  </a:ext>
                </a:extLst>
              </a:tr>
              <a:tr h="786493">
                <a:tc>
                  <a:txBody>
                    <a:bodyPr/>
                    <a:lstStyle/>
                    <a:p>
                      <a:r>
                        <a:rPr lang="en-IN" sz="1300" dirty="0"/>
                        <a:t>5</a:t>
                      </a:r>
                    </a:p>
                  </a:txBody>
                  <a:tcPr/>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S Metilda Florence, M Uma (2020)</a:t>
                      </a:r>
                    </a:p>
                    <a:p>
                      <a:pPr>
                        <a:lnSpc>
                          <a:spcPct val="115000"/>
                        </a:lnSpc>
                        <a:spcAft>
                          <a:spcPts val="1000"/>
                        </a:spcAft>
                        <a:buNone/>
                      </a:pP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IOP Conf. Series: Materials Science and Engineering</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Facial emotion recognition + music mapping</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Simple, user-friendly mood-based recs</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300" kern="1200" dirty="0">
                          <a:solidFill>
                            <a:schemeClr val="dk1"/>
                          </a:solidFill>
                          <a:effectLst/>
                          <a:latin typeface="+mn-lt"/>
                          <a:ea typeface="+mn-ea"/>
                          <a:cs typeface="+mn-cs"/>
                        </a:rPr>
                        <a:t>Doesn’t use vocal/text cues</a:t>
                      </a:r>
                    </a:p>
                    <a:p>
                      <a:endParaRPr lang="en-IN" sz="1300" dirty="0"/>
                    </a:p>
                  </a:txBody>
                  <a:tcPr/>
                </a:tc>
                <a:tc>
                  <a:txBody>
                    <a:bodyPr/>
                    <a:lstStyle/>
                    <a:p>
                      <a:pPr>
                        <a:lnSpc>
                          <a:spcPct val="115000"/>
                        </a:lnSpc>
                        <a:spcAft>
                          <a:spcPts val="1000"/>
                        </a:spcAf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Expand to hybrid detection models</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87018799"/>
                  </a:ext>
                </a:extLst>
              </a:tr>
            </a:tbl>
          </a:graphicData>
        </a:graphic>
      </p:graphicFrame>
    </p:spTree>
    <p:extLst>
      <p:ext uri="{BB962C8B-B14F-4D97-AF65-F5344CB8AC3E}">
        <p14:creationId xmlns:p14="http://schemas.microsoft.com/office/powerpoint/2010/main" val="263512048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942</TotalTime>
  <Words>2241</Words>
  <Application>Microsoft Office PowerPoint</Application>
  <PresentationFormat>Widescreen</PresentationFormat>
  <Paragraphs>259</Paragraphs>
  <Slides>32</Slides>
  <Notes>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Times New Roman</vt:lpstr>
      <vt:lpstr>Trebuchet MS</vt:lpstr>
      <vt:lpstr>Wingdings</vt:lpstr>
      <vt:lpstr>Wingdings 3</vt:lpstr>
      <vt:lpstr>Facet</vt:lpstr>
      <vt:lpstr>PowerPoint Presentation</vt:lpstr>
      <vt:lpstr>             OUTLINE</vt:lpstr>
      <vt:lpstr>                   ABSTRACT </vt:lpstr>
      <vt:lpstr>                  INTRODUCTION</vt:lpstr>
      <vt:lpstr>                   EXISTING SYSTEM</vt:lpstr>
      <vt:lpstr>               PROPOSED SYSTEM</vt:lpstr>
      <vt:lpstr>               APPLICATIONS</vt:lpstr>
      <vt:lpstr>HARDWARE AND SOFTWARE SPECIFICATIONS</vt:lpstr>
      <vt:lpstr>               LITERATURE SURVEY</vt:lpstr>
      <vt:lpstr>          PROBLEM STATEMENT</vt:lpstr>
      <vt:lpstr>               OBJECTIVES</vt:lpstr>
      <vt:lpstr>                MODULES</vt:lpstr>
      <vt:lpstr>PowerPoint Presentation</vt:lpstr>
      <vt:lpstr>PowerPoint Presentation</vt:lpstr>
      <vt:lpstr>                    ALGORITHM</vt:lpstr>
      <vt:lpstr>PowerPoint Presentation</vt:lpstr>
      <vt:lpstr>          DESIGN ARCHITECTURE</vt:lpstr>
      <vt:lpstr>UML DIAGRAMS     </vt:lpstr>
      <vt:lpstr>USE CASE DIAGRAM</vt:lpstr>
      <vt:lpstr>CLASS DIAGRAM</vt:lpstr>
      <vt:lpstr>           SEQUENCE DIAGRAM</vt:lpstr>
      <vt:lpstr>ACTIVITY DIAGRAM </vt:lpstr>
      <vt:lpstr>          COMPONENT DIAGRAM</vt:lpstr>
      <vt:lpstr>               TEST CASES</vt:lpstr>
      <vt:lpstr>PowerPoint Presentation</vt:lpstr>
      <vt:lpstr>                    RESULTS</vt:lpstr>
      <vt:lpstr>PowerPoint Presentation</vt:lpstr>
      <vt:lpstr>FUTURE ENHANCEMENT </vt:lpstr>
      <vt:lpstr>CONCLUSION</vt:lpstr>
      <vt:lpstr>            REFERENCES</vt:lpstr>
      <vt:lpstr>CODE EXECUTION VIDEO </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Sharath Kumar</dc:creator>
  <cp:lastModifiedBy>gurmitkalsharathkumar@gmail.com</cp:lastModifiedBy>
  <cp:revision>12</cp:revision>
  <dcterms:created xsi:type="dcterms:W3CDTF">2025-03-04T13:24:35Z</dcterms:created>
  <dcterms:modified xsi:type="dcterms:W3CDTF">2025-06-27T06:05:53Z</dcterms:modified>
</cp:coreProperties>
</file>

<file path=docProps/thumbnail.jpeg>
</file>